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78" r:id="rId4"/>
  </p:sldMasterIdLst>
  <p:notesMasterIdLst>
    <p:notesMasterId r:id="rId19"/>
  </p:notesMasterIdLst>
  <p:handoutMasterIdLst>
    <p:handoutMasterId r:id="rId20"/>
  </p:handoutMasterIdLst>
  <p:sldIdLst>
    <p:sldId id="256" r:id="rId5"/>
    <p:sldId id="679" r:id="rId6"/>
    <p:sldId id="593" r:id="rId7"/>
    <p:sldId id="694" r:id="rId8"/>
    <p:sldId id="681" r:id="rId9"/>
    <p:sldId id="683" r:id="rId10"/>
    <p:sldId id="684" r:id="rId11"/>
    <p:sldId id="686" r:id="rId12"/>
    <p:sldId id="693" r:id="rId13"/>
    <p:sldId id="687" r:id="rId14"/>
    <p:sldId id="688" r:id="rId15"/>
    <p:sldId id="689" r:id="rId16"/>
    <p:sldId id="690" r:id="rId17"/>
    <p:sldId id="692" r:id="rId18"/>
  </p:sldIdLst>
  <p:sldSz cx="9144000" cy="6858000" type="screen4x3"/>
  <p:notesSz cx="6797675" cy="9926638"/>
  <p:embeddedFontLst>
    <p:embeddedFont>
      <p:font typeface="NANUMGOTHIC EXTRABOLD" panose="020B0604020202020204" charset="-127"/>
      <p:bold r:id="rId21"/>
    </p:embeddedFont>
    <p:embeddedFont>
      <p:font typeface="NanumGothic" pitchFamily="2" charset="-127"/>
      <p:regular r:id="rId22"/>
      <p:bold r:id="rId23"/>
    </p:embeddedFont>
    <p:embeddedFont>
      <p:font typeface="나눔바른고딕" panose="020B0604020202020204" charset="-127"/>
      <p:regular r:id="rId24"/>
      <p:bold r:id="rId25"/>
    </p:embeddedFont>
    <p:embeddedFont>
      <p:font typeface="NanumSquare" panose="020B0600000101010101" pitchFamily="34" charset="-127"/>
      <p:regular r:id="rId26"/>
    </p:embeddedFont>
    <p:embeddedFont>
      <p:font typeface="NanumSquare Bold" panose="020B0600000101010101" pitchFamily="34" charset="-127"/>
      <p:bold r:id="rId27"/>
    </p:embeddedFont>
    <p:embeddedFont>
      <p:font typeface="NanumSquareOTF" panose="020B0600000101010101" pitchFamily="34" charset="-127"/>
      <p:regular r:id="rId28"/>
    </p:embeddedFont>
    <p:embeddedFont>
      <p:font typeface="NanumSquareOTF Bold" panose="020B0600000101010101" pitchFamily="34" charset="-127"/>
      <p:bold r:id="rId29"/>
    </p:embeddedFont>
    <p:embeddedFont>
      <p:font typeface="나눔스퀘어 Bold" panose="020B0600000101010101" pitchFamily="34" charset="-127"/>
      <p:bold r:id="rId30"/>
    </p:embeddedFont>
    <p:embeddedFont>
      <p:font typeface="나눔스퀘어 Bold" panose="020B0600000101010101" pitchFamily="34" charset="-127"/>
      <p:bold r:id="rId30"/>
    </p:embeddedFont>
    <p:embeddedFont>
      <p:font typeface="나눔스퀘어 ExtraBold" panose="020B0600000101010101" pitchFamily="34" charset="-127"/>
      <p:regular r:id="rId31"/>
      <p:bold r:id="rId32"/>
      <p:italic r:id="rId33"/>
      <p:boldItalic r:id="rId34"/>
    </p:embeddedFont>
    <p:embeddedFont>
      <p:font typeface="맑은 고딕" panose="020B0503020000020004" pitchFamily="34" charset="-127"/>
      <p:regular r:id="rId35"/>
      <p:bold r:id="rId36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2159F4-A443-7E30-0E88-E1F9A859821D}" name="오경우 선임" initials="경오" userId="S::ongdv94@smartm2m.co.kr::db67aa6a-20dc-427a-ab45-ded9bc272334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찬희" initials="박" lastIdx="2" clrIdx="0">
    <p:extLst>
      <p:ext uri="{19B8F6BF-5375-455C-9EA6-DF929625EA0E}">
        <p15:presenceInfo xmlns:p15="http://schemas.microsoft.com/office/powerpoint/2012/main" userId="S::chanhuipark@smartm2m.co.kr::d88119d1-1f50-476d-9c44-222079699b2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5DD"/>
    <a:srgbClr val="0432FF"/>
    <a:srgbClr val="FFF6DD"/>
    <a:srgbClr val="55B4BA"/>
    <a:srgbClr val="41B050"/>
    <a:srgbClr val="2861F9"/>
    <a:srgbClr val="FF9300"/>
    <a:srgbClr val="92D050"/>
    <a:srgbClr val="B0FB5E"/>
    <a:srgbClr val="B2D0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77" autoAdjust="0"/>
    <p:restoredTop sz="97327" autoAdjust="0"/>
  </p:normalViewPr>
  <p:slideViewPr>
    <p:cSldViewPr snapToGrid="0">
      <p:cViewPr varScale="1">
        <p:scale>
          <a:sx n="159" d="100"/>
          <a:sy n="159" d="100"/>
        </p:scale>
        <p:origin x="2088" y="13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169" d="100"/>
          <a:sy n="169" d="100"/>
        </p:scale>
        <p:origin x="66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9" Type="http://schemas.openxmlformats.org/officeDocument/2006/relationships/viewProps" Target="viewProps.xml"/><Relationship Id="rId21" Type="http://schemas.openxmlformats.org/officeDocument/2006/relationships/font" Target="fonts/font1.fntdata"/><Relationship Id="rId34" Type="http://schemas.openxmlformats.org/officeDocument/2006/relationships/font" Target="fonts/font14.fntdata"/><Relationship Id="rId42" Type="http://schemas.microsoft.com/office/2018/10/relationships/authors" Target="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font" Target="fonts/font16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font" Target="fonts/font15.fntdata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A863A3-0914-4A28-B03C-0D7346A80F79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DC58FB2-7BA5-8C4F-85D5-C32A34B848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896E0B-88BC-704E-A0AD-94C3DEB2AEFF}" type="datetimeFigureOut">
              <a:rPr lang="en-US" smtClean="0"/>
              <a:t>6/9/2025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3871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AE286-BB46-45F2-AC39-ECC3038E2C26}" type="datetimeFigureOut">
              <a:rPr lang="ko-KR" altLang="en-US" smtClean="0"/>
              <a:t>2025-06-09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10C83-7C8E-4FEE-ACFA-FB414CAAC0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2617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21924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BD38D-9948-C11C-750A-50DDC160D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327D962-FC3C-AB4D-6F57-9D4E9D971B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F3EDF56-CB2C-A517-33C4-A59691F1F1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2628F3-CF6C-ACE8-7A8A-7D01F4FBFE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90599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F0CE1-6F06-A289-4174-8CA7E66AC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83BA2C8-2D9D-C0E9-69DD-B5BB771F4D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423E35C-0D2F-96C5-591E-09C76965B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6198E9-A79A-AD2E-E8E5-EF61527482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8841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645EDF-E429-3CAB-AF34-5AE00533C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742D122-ADD1-5064-966E-61FBE6FB5E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C4A98BB-580F-19C4-CBB4-D3092144FD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CE9E476-C25F-03D1-2448-F49B9E8552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72065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B698D-73C4-DBBE-DE61-952D39DAC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A3F8A64-5696-106C-0EC5-5F5175B111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6E181FE-1488-25C0-EAFA-337E96318F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BB3D58-3205-EE79-C5C5-38517D2F0C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056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E0537D-F310-9D1F-C947-B391C7389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9D01778-01E2-303F-65BF-92A765512B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16EBB1E-C76B-00CD-50D0-8977BF684A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8E67C7-6663-DEA5-9F2B-90219FE30F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957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571159-11F9-7E5C-D194-0C36FD167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218D843-E30B-23B5-F6C0-E823E6BD5C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D7E4CD9-0106-CEC9-7631-88CD9C3AAB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87A537-AB94-E004-2D7B-028247A0FA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7939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78F35-44C1-2D49-2D8B-E0B83C863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3C7CC69-41CB-D7C6-3E69-31D170A50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9A5B1F4-55D7-A2A3-DBF7-187ACE9C00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91C1E1-30F6-B02C-BF37-ED11E7236B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2581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6B3C8-DDB5-026A-2AA6-245745FA8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5CE423E-106C-004D-8CED-9A486462A0D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A7982F5-17BF-C369-AC8B-7D7A64C623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46883B-ABFF-6B65-39BA-66D9E3BC74A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75078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CB04A-032B-FC6E-2ACC-15180F37C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90DE01A-5D14-B34B-A703-DAD48FFD99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7A0E096-39B6-BBE2-26A9-E326A9C5D3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3532FD-BFBF-C78B-E720-6923BB0D67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8845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0867B-F185-C84D-1BB3-211CB34273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95B3D06-FC10-7DA1-3547-6FD4BE2794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75F36EC-C6FF-2632-62CE-2CF13EC3E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7366C0-D1BC-5E79-C302-C7D0FFDA00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0215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9B9F3-0A56-DEE7-1685-8A12F0435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4E62AA9-9FB0-B54F-4D68-AB2E31CAC2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A9B9E29-1590-92EF-517D-7B28BA412B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A7F01D-CC7E-AB1C-3023-C97E89663E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7939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78FC5-0A56-B5CE-E6B7-E3675D53D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1AD6481-7057-3C07-0BA3-37B1D3B431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57FE50-9254-87A9-51A9-A861123FF3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353DDE-AA78-FD9E-6871-3C036F7EF6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0695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BB254-8A75-1265-5779-9C44F4D2A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E50634F-9986-8F9E-1936-7A8EA9993E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753A7DF-A64E-2058-5110-2B1299B390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8C477A-53CC-728F-5245-714329620F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819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5" name="모서리가 둥근 직사각형 4"/>
          <p:cNvSpPr/>
          <p:nvPr userDrawn="1"/>
        </p:nvSpPr>
        <p:spPr>
          <a:xfrm>
            <a:off x="4400915" y="6573514"/>
            <a:ext cx="342170" cy="1511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01280" y="6583039"/>
            <a:ext cx="341440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8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dirty="0"/>
              <a:t>-</a:t>
            </a:r>
            <a:fld id="{41B8E6F8-6D1B-4E04-A381-DA25B1723728}" type="slidenum">
              <a:rPr lang="ko-KR" altLang="en-US" smtClean="0"/>
              <a:pPr/>
              <a:t>‹#›</a:t>
            </a:fld>
            <a:r>
              <a:rPr lang="en-US" altLang="ko-KR" dirty="0"/>
              <a:t>-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C1377B-A45C-414F-AF7C-79F15C06F0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25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5" name="모서리가 둥근 직사각형 4"/>
          <p:cNvSpPr/>
          <p:nvPr userDrawn="1"/>
        </p:nvSpPr>
        <p:spPr>
          <a:xfrm>
            <a:off x="4400915" y="6573514"/>
            <a:ext cx="342170" cy="1511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BD18D76-ECF8-EA90-C28E-9477BEA45C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56" b="12111"/>
          <a:stretch/>
        </p:blipFill>
        <p:spPr>
          <a:xfrm>
            <a:off x="0" y="3972316"/>
            <a:ext cx="9144000" cy="2519946"/>
          </a:xfrm>
          <a:prstGeom prst="rect">
            <a:avLst/>
          </a:prstGeom>
        </p:spPr>
      </p:pic>
      <p:pic>
        <p:nvPicPr>
          <p:cNvPr id="3" name="그림 1">
            <a:extLst>
              <a:ext uri="{FF2B5EF4-FFF2-40B4-BE49-F238E27FC236}">
                <a16:creationId xmlns:a16="http://schemas.microsoft.com/office/drawing/2014/main" id="{1DE64342-299F-EEFF-E10F-469EBD95F3C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44653" y="6567665"/>
            <a:ext cx="1145766" cy="2498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86944B6-ACB0-19B1-4D3A-E58406A34B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821" r="4840" b="84988"/>
          <a:stretch/>
        </p:blipFill>
        <p:spPr>
          <a:xfrm>
            <a:off x="108246" y="92322"/>
            <a:ext cx="1760310" cy="23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5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15B6A9-FF6C-E597-CA67-A298BB809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1DD283E-4809-155E-7EE2-B25BEF02F4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8E6F8-6D1B-4E04-A381-DA25B172372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4637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20319" y="2379872"/>
            <a:ext cx="2903359" cy="1354217"/>
          </a:xfrm>
          <a:noFill/>
        </p:spPr>
        <p:txBody>
          <a:bodyPr wrap="square" lIns="0" tIns="0" rIns="0" bIns="0" rtlCol="0">
            <a:spAutoFit/>
          </a:bodyPr>
          <a:lstStyle>
            <a:lvl1pPr algn="ctr">
              <a:lnSpc>
                <a:spcPct val="110000"/>
              </a:lnSpc>
              <a:spcAft>
                <a:spcPts val="200"/>
              </a:spcAft>
              <a:defRPr lang="en-US" sz="3000" dirty="0"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ctr">
              <a:lnSpc>
                <a:spcPct val="110000"/>
              </a:lnSpc>
              <a:spcAft>
                <a:spcPts val="200"/>
              </a:spcAft>
            </a:pPr>
            <a:r>
              <a:rPr lang="ko-KR" altLang="en-US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간지 제목을</a:t>
            </a:r>
            <a:b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입력해주세요</a:t>
            </a: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932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24524" y="6559957"/>
            <a:ext cx="294953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r>
              <a:rPr lang="ko-KR" altLang="en-US" dirty="0"/>
              <a:t>  </a:t>
            </a:r>
            <a:fld id="{41B8E6F8-6D1B-4E04-A381-DA25B172372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25EBB67-AE42-4D7F-BBB2-43AA9BC8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88" y="325372"/>
            <a:ext cx="284885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lvl="0">
              <a:spcAft>
                <a:spcPts val="200"/>
              </a:spcAft>
            </a:pPr>
            <a:r>
              <a:rPr lang="ko-KR" altLang="en-US" dirty="0"/>
              <a:t>대제목을 입력해주세요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50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0C63E6A6-604D-874B-A7CD-419F419DC8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88645" y="6559957"/>
            <a:ext cx="166712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fld id="{41B8E6F8-6D1B-4E04-A381-DA25B172372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1046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0C63E6A6-604D-874B-A7CD-419F419DC8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88645" y="6559957"/>
            <a:ext cx="166712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fld id="{41B8E6F8-6D1B-4E04-A381-DA25B172372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8238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24524" y="6559957"/>
            <a:ext cx="294953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r>
              <a:rPr lang="ko-KR" altLang="en-US" dirty="0"/>
              <a:t>  </a:t>
            </a:r>
            <a:fld id="{41B8E6F8-6D1B-4E04-A381-DA25B172372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25EBB67-AE42-4D7F-BBB2-43AA9BC8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88" y="325372"/>
            <a:ext cx="284885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lvl="0">
              <a:spcAft>
                <a:spcPts val="200"/>
              </a:spcAft>
            </a:pPr>
            <a:r>
              <a:rPr lang="ko-KR" altLang="en-US" dirty="0"/>
              <a:t>대제목을 입력해주세요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29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24524" y="6559957"/>
            <a:ext cx="294953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r>
              <a:rPr lang="ko-KR" altLang="en-US" dirty="0"/>
              <a:t>  </a:t>
            </a:r>
            <a:fld id="{41B8E6F8-6D1B-4E04-A381-DA25B172372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25EBB67-AE42-4D7F-BBB2-43AA9BC8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88" y="325372"/>
            <a:ext cx="284885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lvl="0">
              <a:spcAft>
                <a:spcPts val="200"/>
              </a:spcAft>
            </a:pPr>
            <a:r>
              <a:rPr lang="ko-KR" altLang="en-US" dirty="0"/>
              <a:t>대제목을 입력해주세요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577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 userDrawn="1"/>
        </p:nvSpPr>
        <p:spPr>
          <a:xfrm>
            <a:off x="4400915" y="6573514"/>
            <a:ext cx="342170" cy="1511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6788" y="325372"/>
            <a:ext cx="284885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lvl="0">
              <a:spcAft>
                <a:spcPts val="200"/>
              </a:spcAft>
            </a:pPr>
            <a:r>
              <a:rPr lang="ko-KR" altLang="en-US" dirty="0"/>
              <a:t>대제목을 입력해주세요</a:t>
            </a:r>
            <a:r>
              <a:rPr lang="en-US" altLang="ko-KR" dirty="0"/>
              <a:t>.</a:t>
            </a:r>
            <a:endParaRPr 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5E714AE-47CE-4C1B-93D3-4A30FC7329AB}"/>
              </a:ext>
            </a:extLst>
          </p:cNvPr>
          <p:cNvGrpSpPr/>
          <p:nvPr userDrawn="1"/>
        </p:nvGrpSpPr>
        <p:grpSpPr>
          <a:xfrm>
            <a:off x="190501" y="151850"/>
            <a:ext cx="8763000" cy="665944"/>
            <a:chOff x="623443" y="151850"/>
            <a:chExt cx="7897115" cy="665944"/>
          </a:xfrm>
        </p:grpSpPr>
        <p:grpSp>
          <p:nvGrpSpPr>
            <p:cNvPr id="6" name="그룹 5"/>
            <p:cNvGrpSpPr/>
            <p:nvPr userDrawn="1"/>
          </p:nvGrpSpPr>
          <p:grpSpPr>
            <a:xfrm>
              <a:off x="623443" y="151850"/>
              <a:ext cx="7897115" cy="65704"/>
              <a:chOff x="623443" y="590847"/>
              <a:chExt cx="7897115" cy="65704"/>
            </a:xfrm>
          </p:grpSpPr>
          <p:sp>
            <p:nvSpPr>
              <p:cNvPr id="8" name="모서리가 둥근 직사각형 7"/>
              <p:cNvSpPr/>
              <p:nvPr/>
            </p:nvSpPr>
            <p:spPr>
              <a:xfrm>
                <a:off x="623443" y="600521"/>
                <a:ext cx="742950" cy="46356"/>
              </a:xfrm>
              <a:prstGeom prst="roundRect">
                <a:avLst>
                  <a:gd name="adj" fmla="val 50000"/>
                </a:avLst>
              </a:prstGeom>
              <a:solidFill>
                <a:srgbClr val="00387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  <p:sp>
            <p:nvSpPr>
              <p:cNvPr id="9" name="모서리가 둥근 직사각형 8"/>
              <p:cNvSpPr/>
              <p:nvPr/>
            </p:nvSpPr>
            <p:spPr>
              <a:xfrm>
                <a:off x="1452386" y="600521"/>
                <a:ext cx="7068172" cy="46356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1419534" y="590847"/>
                <a:ext cx="65704" cy="65704"/>
              </a:xfrm>
              <a:prstGeom prst="ellipse">
                <a:avLst/>
              </a:prstGeom>
              <a:solidFill>
                <a:srgbClr val="007B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</p:grpSp>
        <p:grpSp>
          <p:nvGrpSpPr>
            <p:cNvPr id="11" name="그룹 10"/>
            <p:cNvGrpSpPr/>
            <p:nvPr userDrawn="1"/>
          </p:nvGrpSpPr>
          <p:grpSpPr>
            <a:xfrm>
              <a:off x="623443" y="752090"/>
              <a:ext cx="7897115" cy="65704"/>
              <a:chOff x="623443" y="1284820"/>
              <a:chExt cx="7897115" cy="65704"/>
            </a:xfrm>
          </p:grpSpPr>
          <p:sp>
            <p:nvSpPr>
              <p:cNvPr id="12" name="모서리가 둥근 직사각형 11"/>
              <p:cNvSpPr/>
              <p:nvPr/>
            </p:nvSpPr>
            <p:spPr>
              <a:xfrm>
                <a:off x="623443" y="1294494"/>
                <a:ext cx="742950" cy="46356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  <p:sp>
            <p:nvSpPr>
              <p:cNvPr id="13" name="모서리가 둥근 직사각형 12"/>
              <p:cNvSpPr/>
              <p:nvPr/>
            </p:nvSpPr>
            <p:spPr>
              <a:xfrm>
                <a:off x="1452386" y="1294494"/>
                <a:ext cx="7068172" cy="46356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  <p:sp>
            <p:nvSpPr>
              <p:cNvPr id="14" name="타원 13"/>
              <p:cNvSpPr/>
              <p:nvPr/>
            </p:nvSpPr>
            <p:spPr>
              <a:xfrm>
                <a:off x="1419534" y="1284820"/>
                <a:ext cx="65704" cy="65704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</p:grpSp>
      </p:grpSp>
      <p:sp>
        <p:nvSpPr>
          <p:cNvPr id="1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44560" y="6583039"/>
            <a:ext cx="254878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8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fld id="{41B8E6F8-6D1B-4E04-A381-DA25B172372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16" name="그림 1">
            <a:extLst>
              <a:ext uri="{FF2B5EF4-FFF2-40B4-BE49-F238E27FC236}">
                <a16:creationId xmlns:a16="http://schemas.microsoft.com/office/drawing/2014/main" id="{F20F802A-EAAC-F549-A549-5AC4FD15BD1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944653" y="6567665"/>
            <a:ext cx="1145766" cy="2498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2C995DA-0B1B-BD81-9B77-5DA9BD60D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l="1821" r="4840" b="84988"/>
          <a:stretch/>
        </p:blipFill>
        <p:spPr>
          <a:xfrm>
            <a:off x="53581" y="6567665"/>
            <a:ext cx="1760310" cy="23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63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97" r:id="rId2"/>
    <p:sldLayoutId id="2147483796" r:id="rId3"/>
    <p:sldLayoutId id="2147483780" r:id="rId4"/>
    <p:sldLayoutId id="2147483781" r:id="rId5"/>
    <p:sldLayoutId id="2147483782" r:id="rId6"/>
    <p:sldLayoutId id="2147483774" r:id="rId7"/>
    <p:sldLayoutId id="2147483777" r:id="rId8"/>
    <p:sldLayoutId id="2147483795" r:id="rId9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altLang="en-US" sz="2400" kern="1200" spc="-80" dirty="0">
          <a:ln>
            <a:solidFill>
              <a:schemeClr val="accent1">
                <a:alpha val="0"/>
              </a:schemeClr>
            </a:solidFill>
          </a:ln>
          <a:solidFill>
            <a:srgbClr val="003878"/>
          </a:solidFill>
          <a:effectLst/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2.png"/><Relationship Id="rId4" Type="http://schemas.openxmlformats.org/officeDocument/2006/relationships/image" Target="../media/image15.png"/><Relationship Id="rId9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78387C8-82C2-1A46-B4C3-A52F032B9D2D}"/>
              </a:ext>
            </a:extLst>
          </p:cNvPr>
          <p:cNvSpPr txBox="1"/>
          <p:nvPr/>
        </p:nvSpPr>
        <p:spPr>
          <a:xfrm>
            <a:off x="2502343" y="2092945"/>
            <a:ext cx="4139339" cy="3877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latinLnBrk="1">
              <a:lnSpc>
                <a:spcPct val="90000"/>
              </a:lnSpc>
              <a:spcAft>
                <a:spcPts val="200"/>
              </a:spcAft>
            </a:pPr>
            <a:r>
              <a:rPr lang="ko-KR" altLang="en-US" sz="2800" spc="-80" dirty="0" err="1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올컨</a:t>
            </a:r>
            <a:r>
              <a:rPr lang="en-US" altLang="ko-KR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e </a:t>
            </a:r>
            <a:r>
              <a:rPr lang="ko-KR" altLang="en-US" sz="2800" spc="-80" dirty="0" err="1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리팩토링</a:t>
            </a:r>
            <a:r>
              <a:rPr lang="ko-KR" altLang="en-US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(VBS</a:t>
            </a:r>
            <a:r>
              <a:rPr lang="ko-KR" altLang="en-US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Part )</a:t>
            </a:r>
            <a:endParaRPr lang="ko-KR" altLang="en-US" sz="2800" spc="-80" dirty="0">
              <a:ln>
                <a:solidFill>
                  <a:srgbClr val="2ABBDF">
                    <a:alpha val="0"/>
                  </a:srgbClr>
                </a:solidFill>
              </a:ln>
              <a:effectLst>
                <a:glow rad="88900">
                  <a:srgbClr val="02254C">
                    <a:alpha val="15000"/>
                  </a:srgbClr>
                </a:glow>
              </a:effectLst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312475-8F7A-C5E0-B6B4-F4E990D26BC1}"/>
              </a:ext>
            </a:extLst>
          </p:cNvPr>
          <p:cNvSpPr txBox="1"/>
          <p:nvPr/>
        </p:nvSpPr>
        <p:spPr>
          <a:xfrm>
            <a:off x="3815818" y="3380617"/>
            <a:ext cx="1512362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0432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2025.05.15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3208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4DE4E-E394-3639-962E-8245F0300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0C0AE92-9F6F-08CF-3153-AE376A38B0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58" y="1351341"/>
            <a:ext cx="3804229" cy="4848727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DA7517-AD62-D347-49F2-3DFCDA402B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10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2A8F9812-F813-AC7B-4CF9-39ED0282B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00EB6C78-01C0-4FA0-21CA-A0F949AADB27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E907BDAA-FBFE-28C7-EDDE-C1AEB5594D2E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0306CD96-6139-76C2-12DB-384860601DC8}"/>
              </a:ext>
            </a:extLst>
          </p:cNvPr>
          <p:cNvSpPr/>
          <p:nvPr/>
        </p:nvSpPr>
        <p:spPr>
          <a:xfrm>
            <a:off x="590315" y="3212431"/>
            <a:ext cx="3478859" cy="893285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9" name="꺾인 연결선[E] 8">
            <a:extLst>
              <a:ext uri="{FF2B5EF4-FFF2-40B4-BE49-F238E27FC236}">
                <a16:creationId xmlns:a16="http://schemas.microsoft.com/office/drawing/2014/main" id="{B0917044-307E-5A7D-37F0-353D6E9ADDE1}"/>
              </a:ext>
            </a:extLst>
          </p:cNvPr>
          <p:cNvCxnSpPr>
            <a:cxnSpLocks/>
            <a:stCxn id="7" idx="3"/>
          </p:cNvCxnSpPr>
          <p:nvPr/>
        </p:nvCxnSpPr>
        <p:spPr>
          <a:xfrm flipV="1">
            <a:off x="4069174" y="2118350"/>
            <a:ext cx="826200" cy="1540724"/>
          </a:xfrm>
          <a:prstGeom prst="bentConnector3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9BEF4EF1-B055-F756-2D5E-C90FC51D7F62}"/>
              </a:ext>
            </a:extLst>
          </p:cNvPr>
          <p:cNvSpPr/>
          <p:nvPr/>
        </p:nvSpPr>
        <p:spPr>
          <a:xfrm>
            <a:off x="593156" y="4433637"/>
            <a:ext cx="3478859" cy="333577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7" name="꺾인 연결선[E] 26">
            <a:extLst>
              <a:ext uri="{FF2B5EF4-FFF2-40B4-BE49-F238E27FC236}">
                <a16:creationId xmlns:a16="http://schemas.microsoft.com/office/drawing/2014/main" id="{881FD02A-10BD-3011-3EC8-99561AF08C52}"/>
              </a:ext>
            </a:extLst>
          </p:cNvPr>
          <p:cNvCxnSpPr>
            <a:cxnSpLocks/>
            <a:stCxn id="26" idx="3"/>
          </p:cNvCxnSpPr>
          <p:nvPr/>
        </p:nvCxnSpPr>
        <p:spPr>
          <a:xfrm flipV="1">
            <a:off x="4072015" y="3798649"/>
            <a:ext cx="823358" cy="801777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75530B67-FD58-0F03-5568-9B8459AC1897}"/>
              </a:ext>
            </a:extLst>
          </p:cNvPr>
          <p:cNvSpPr/>
          <p:nvPr/>
        </p:nvSpPr>
        <p:spPr bwMode="auto">
          <a:xfrm>
            <a:off x="471958" y="894712"/>
            <a:ext cx="8200084" cy="305588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기능별 함수단위로 서비스 로직을 분리</a:t>
            </a:r>
            <a:endParaRPr lang="en-US" altLang="ko-KR" sz="1200" dirty="0">
              <a:solidFill>
                <a:srgbClr val="0432FF"/>
              </a:solidFill>
              <a:effectLst/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D59ECB2-B3A3-3937-AB67-F9120F0CB9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374" y="1284735"/>
            <a:ext cx="3804229" cy="167036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BB98CC22-A5C8-AE7C-8AFE-353CC8DF15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5373" y="3072727"/>
            <a:ext cx="3804230" cy="1540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010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EBCF7-59F4-C148-22A6-47BD5EDE9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2884F30-76A2-FA56-2393-60C28064F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64" y="1344305"/>
            <a:ext cx="4334767" cy="5052903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6585267-8F15-5B93-DA06-39E48E7B0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11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F3EC7095-BE03-4E16-A795-6AF2058112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C5B47821-A923-D791-D008-E70AF1279FB5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5267127F-3A17-88BB-6A2B-B37087A3EBC6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D071023D-146B-BC54-713D-3B2B582BA78B}"/>
              </a:ext>
            </a:extLst>
          </p:cNvPr>
          <p:cNvSpPr/>
          <p:nvPr/>
        </p:nvSpPr>
        <p:spPr bwMode="auto">
          <a:xfrm>
            <a:off x="471958" y="894712"/>
            <a:ext cx="8200084" cy="305588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기능별로 나누어진 서비스 로직을 하나의 진입점인 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Facade</a:t>
            </a: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서비스에서 조립하는 방식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비즈니스 로직의 단일 책임화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endParaRPr lang="en-US" altLang="ko-KR" sz="1200" dirty="0">
              <a:solidFill>
                <a:srgbClr val="0432FF"/>
              </a:solidFill>
              <a:effectLst/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F4ACD-AC96-E017-9822-23D01E530647}"/>
              </a:ext>
            </a:extLst>
          </p:cNvPr>
          <p:cNvSpPr/>
          <p:nvPr/>
        </p:nvSpPr>
        <p:spPr>
          <a:xfrm>
            <a:off x="800840" y="3019926"/>
            <a:ext cx="3478859" cy="18048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4" name="꺾인 연결선[E] 13">
            <a:extLst>
              <a:ext uri="{FF2B5EF4-FFF2-40B4-BE49-F238E27FC236}">
                <a16:creationId xmlns:a16="http://schemas.microsoft.com/office/drawing/2014/main" id="{0061A766-010A-B262-371A-1462DD0020E0}"/>
              </a:ext>
            </a:extLst>
          </p:cNvPr>
          <p:cNvCxnSpPr>
            <a:cxnSpLocks/>
            <a:stCxn id="12" idx="3"/>
            <a:endCxn id="49" idx="1"/>
          </p:cNvCxnSpPr>
          <p:nvPr/>
        </p:nvCxnSpPr>
        <p:spPr>
          <a:xfrm flipV="1">
            <a:off x="4279699" y="1541879"/>
            <a:ext cx="584418" cy="1568290"/>
          </a:xfrm>
          <a:prstGeom prst="bentConnector3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4A2AC74-D856-22BD-A716-00FAF6FC3B5F}"/>
              </a:ext>
            </a:extLst>
          </p:cNvPr>
          <p:cNvSpPr/>
          <p:nvPr/>
        </p:nvSpPr>
        <p:spPr>
          <a:xfrm>
            <a:off x="804194" y="3356946"/>
            <a:ext cx="3478859" cy="18048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0" name="꺾인 연결선[E] 19">
            <a:extLst>
              <a:ext uri="{FF2B5EF4-FFF2-40B4-BE49-F238E27FC236}">
                <a16:creationId xmlns:a16="http://schemas.microsoft.com/office/drawing/2014/main" id="{97FF5CE7-647A-3F49-59C4-725919DD474B}"/>
              </a:ext>
            </a:extLst>
          </p:cNvPr>
          <p:cNvCxnSpPr>
            <a:cxnSpLocks/>
            <a:stCxn id="19" idx="3"/>
            <a:endCxn id="52" idx="1"/>
          </p:cNvCxnSpPr>
          <p:nvPr/>
        </p:nvCxnSpPr>
        <p:spPr>
          <a:xfrm flipV="1">
            <a:off x="4283053" y="2453619"/>
            <a:ext cx="670335" cy="993570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A648656-8BB7-C831-A369-704C7B9B2527}"/>
              </a:ext>
            </a:extLst>
          </p:cNvPr>
          <p:cNvSpPr/>
          <p:nvPr/>
        </p:nvSpPr>
        <p:spPr>
          <a:xfrm>
            <a:off x="800841" y="3688384"/>
            <a:ext cx="3478859" cy="18048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4" name="꺾인 연결선[E] 23">
            <a:extLst>
              <a:ext uri="{FF2B5EF4-FFF2-40B4-BE49-F238E27FC236}">
                <a16:creationId xmlns:a16="http://schemas.microsoft.com/office/drawing/2014/main" id="{011F630A-33C0-4271-A22B-D951080FBE90}"/>
              </a:ext>
            </a:extLst>
          </p:cNvPr>
          <p:cNvCxnSpPr>
            <a:cxnSpLocks/>
            <a:stCxn id="22" idx="3"/>
            <a:endCxn id="55" idx="1"/>
          </p:cNvCxnSpPr>
          <p:nvPr/>
        </p:nvCxnSpPr>
        <p:spPr>
          <a:xfrm flipV="1">
            <a:off x="4279700" y="3436330"/>
            <a:ext cx="775136" cy="342297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03A445A-DCD8-06A3-B942-87BB2A15E73A}"/>
              </a:ext>
            </a:extLst>
          </p:cNvPr>
          <p:cNvSpPr/>
          <p:nvPr/>
        </p:nvSpPr>
        <p:spPr>
          <a:xfrm>
            <a:off x="797485" y="3995958"/>
            <a:ext cx="3478859" cy="18048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9" name="꺾인 연결선[E] 28">
            <a:extLst>
              <a:ext uri="{FF2B5EF4-FFF2-40B4-BE49-F238E27FC236}">
                <a16:creationId xmlns:a16="http://schemas.microsoft.com/office/drawing/2014/main" id="{C84EA3AD-EE60-2172-4D22-1A300A1E25D5}"/>
              </a:ext>
            </a:extLst>
          </p:cNvPr>
          <p:cNvCxnSpPr>
            <a:cxnSpLocks/>
            <a:stCxn id="28" idx="3"/>
            <a:endCxn id="58" idx="1"/>
          </p:cNvCxnSpPr>
          <p:nvPr/>
        </p:nvCxnSpPr>
        <p:spPr>
          <a:xfrm>
            <a:off x="4276344" y="4086201"/>
            <a:ext cx="778492" cy="293832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FD309950-EF6D-00BE-4BA9-7658D9972A57}"/>
              </a:ext>
            </a:extLst>
          </p:cNvPr>
          <p:cNvSpPr/>
          <p:nvPr/>
        </p:nvSpPr>
        <p:spPr>
          <a:xfrm>
            <a:off x="797484" y="4327396"/>
            <a:ext cx="3478859" cy="18048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A81E9713-0D6D-3C3A-58C2-918F93E11709}"/>
              </a:ext>
            </a:extLst>
          </p:cNvPr>
          <p:cNvSpPr/>
          <p:nvPr/>
        </p:nvSpPr>
        <p:spPr>
          <a:xfrm>
            <a:off x="800840" y="4638643"/>
            <a:ext cx="3478859" cy="18048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9" name="그림 48">
            <a:extLst>
              <a:ext uri="{FF2B5EF4-FFF2-40B4-BE49-F238E27FC236}">
                <a16:creationId xmlns:a16="http://schemas.microsoft.com/office/drawing/2014/main" id="{E5845B1A-4AA5-629B-A17C-482A6BDE89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4117" y="1193762"/>
            <a:ext cx="3478859" cy="696234"/>
          </a:xfrm>
          <a:prstGeom prst="rect">
            <a:avLst/>
          </a:prstGeom>
        </p:spPr>
      </p:pic>
      <p:pic>
        <p:nvPicPr>
          <p:cNvPr id="52" name="그림 51">
            <a:extLst>
              <a:ext uri="{FF2B5EF4-FFF2-40B4-BE49-F238E27FC236}">
                <a16:creationId xmlns:a16="http://schemas.microsoft.com/office/drawing/2014/main" id="{97B87895-B10C-96C9-FBF9-8D90741051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388" y="1944013"/>
            <a:ext cx="3804229" cy="1019211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4A3E9BF1-C2AD-8051-70ED-48B27424D2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54836" y="3007537"/>
            <a:ext cx="3519683" cy="857586"/>
          </a:xfrm>
          <a:prstGeom prst="rect">
            <a:avLst/>
          </a:prstGeom>
        </p:spPr>
      </p:pic>
      <p:pic>
        <p:nvPicPr>
          <p:cNvPr id="58" name="그림 57">
            <a:extLst>
              <a:ext uri="{FF2B5EF4-FFF2-40B4-BE49-F238E27FC236}">
                <a16:creationId xmlns:a16="http://schemas.microsoft.com/office/drawing/2014/main" id="{8FC00113-CD29-8BC8-FE3C-0DA1651E71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54836" y="3900814"/>
            <a:ext cx="3847685" cy="958437"/>
          </a:xfrm>
          <a:prstGeom prst="rect">
            <a:avLst/>
          </a:prstGeom>
        </p:spPr>
      </p:pic>
      <p:pic>
        <p:nvPicPr>
          <p:cNvPr id="1411" name="그림 1410">
            <a:extLst>
              <a:ext uri="{FF2B5EF4-FFF2-40B4-BE49-F238E27FC236}">
                <a16:creationId xmlns:a16="http://schemas.microsoft.com/office/drawing/2014/main" id="{2DF7C1D0-BE4F-D0CC-35E3-6E1F8254687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054836" y="4904001"/>
            <a:ext cx="3804229" cy="1036521"/>
          </a:xfrm>
          <a:prstGeom prst="rect">
            <a:avLst/>
          </a:prstGeom>
        </p:spPr>
      </p:pic>
      <p:cxnSp>
        <p:nvCxnSpPr>
          <p:cNvPr id="1412" name="꺾인 연결선[E] 28">
            <a:extLst>
              <a:ext uri="{FF2B5EF4-FFF2-40B4-BE49-F238E27FC236}">
                <a16:creationId xmlns:a16="http://schemas.microsoft.com/office/drawing/2014/main" id="{FFE2BC87-1D5C-17E0-E5A1-817E15AF726F}"/>
              </a:ext>
            </a:extLst>
          </p:cNvPr>
          <p:cNvCxnSpPr>
            <a:cxnSpLocks/>
            <a:stCxn id="42" idx="3"/>
            <a:endCxn id="1411" idx="1"/>
          </p:cNvCxnSpPr>
          <p:nvPr/>
        </p:nvCxnSpPr>
        <p:spPr>
          <a:xfrm>
            <a:off x="4276343" y="4417639"/>
            <a:ext cx="778493" cy="1004623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35" name="그림 1434">
            <a:extLst>
              <a:ext uri="{FF2B5EF4-FFF2-40B4-BE49-F238E27FC236}">
                <a16:creationId xmlns:a16="http://schemas.microsoft.com/office/drawing/2014/main" id="{80D5C729-A0DD-D804-B23F-5CFC83753A1A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01775" y="5963288"/>
            <a:ext cx="4000746" cy="728584"/>
          </a:xfrm>
          <a:prstGeom prst="rect">
            <a:avLst/>
          </a:prstGeom>
        </p:spPr>
      </p:pic>
      <p:cxnSp>
        <p:nvCxnSpPr>
          <p:cNvPr id="1436" name="꺾인 연결선[E] 28">
            <a:extLst>
              <a:ext uri="{FF2B5EF4-FFF2-40B4-BE49-F238E27FC236}">
                <a16:creationId xmlns:a16="http://schemas.microsoft.com/office/drawing/2014/main" id="{685B38D1-68CA-F36B-316A-D3745B3F7A06}"/>
              </a:ext>
            </a:extLst>
          </p:cNvPr>
          <p:cNvCxnSpPr>
            <a:cxnSpLocks/>
            <a:stCxn id="43" idx="3"/>
            <a:endCxn id="1435" idx="1"/>
          </p:cNvCxnSpPr>
          <p:nvPr/>
        </p:nvCxnSpPr>
        <p:spPr>
          <a:xfrm>
            <a:off x="4279699" y="4728886"/>
            <a:ext cx="622076" cy="1598694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29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40046-3F13-6FF9-CBD8-12527923C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9276E15-331E-2EA9-B676-560E10008F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12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C27DE781-CBBF-8508-B8C7-9610666474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0B73A3B0-5E2C-8379-BC8E-5ACEE71F2E52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B529071-F838-8838-4E2E-E179AFDC21A1}"/>
              </a:ext>
            </a:extLst>
          </p:cNvPr>
          <p:cNvSpPr/>
          <p:nvPr/>
        </p:nvSpPr>
        <p:spPr>
          <a:xfrm>
            <a:off x="3649443" y="2693216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VbsGateInFacade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79D1589-2FF5-7565-66C6-63C8083DE6EE}"/>
              </a:ext>
            </a:extLst>
          </p:cNvPr>
          <p:cNvSpPr/>
          <p:nvPr/>
        </p:nvSpPr>
        <p:spPr>
          <a:xfrm>
            <a:off x="3649443" y="2955114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VbsGateOutFacade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C0E4CA7-F0B6-2D6B-AEA1-879D058918C9}"/>
              </a:ext>
            </a:extLst>
          </p:cNvPr>
          <p:cNvSpPr/>
          <p:nvPr/>
        </p:nvSpPr>
        <p:spPr>
          <a:xfrm>
            <a:off x="3649443" y="3217012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VbsCancelOnOutFacade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F1C9B1-EE6B-E5AF-30AB-F35025335C11}"/>
              </a:ext>
            </a:extLst>
          </p:cNvPr>
          <p:cNvSpPr txBox="1"/>
          <p:nvPr/>
        </p:nvSpPr>
        <p:spPr>
          <a:xfrm>
            <a:off x="5684516" y="284768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…</a:t>
            </a:r>
            <a:endParaRPr kumimoji="1" lang="ko-Kore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FB77672-2815-7783-6C13-A51700140C9C}"/>
              </a:ext>
            </a:extLst>
          </p:cNvPr>
          <p:cNvGrpSpPr/>
          <p:nvPr/>
        </p:nvGrpSpPr>
        <p:grpSpPr>
          <a:xfrm>
            <a:off x="1424821" y="4121988"/>
            <a:ext cx="2018736" cy="631722"/>
            <a:chOff x="2212391" y="3770235"/>
            <a:chExt cx="2018736" cy="631722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56103F2-C43F-9AA2-C63E-21CFA2261E13}"/>
                </a:ext>
              </a:extLst>
            </p:cNvPr>
            <p:cNvSpPr/>
            <p:nvPr/>
          </p:nvSpPr>
          <p:spPr>
            <a:xfrm>
              <a:off x="2212391" y="3770235"/>
              <a:ext cx="2018736" cy="29824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&lt;&lt;interface&gt;&gt;</a:t>
              </a:r>
            </a:p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VbsCopinoService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1BE6949-FB58-F691-44BB-BE5BFF1F0F04}"/>
                </a:ext>
              </a:extLst>
            </p:cNvPr>
            <p:cNvSpPr/>
            <p:nvPr/>
          </p:nvSpPr>
          <p:spPr>
            <a:xfrm>
              <a:off x="2212391" y="4066118"/>
              <a:ext cx="2018736" cy="14865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BE5EEC7-B3E5-DFB9-A95D-324FC08F2E0F}"/>
                </a:ext>
              </a:extLst>
            </p:cNvPr>
            <p:cNvSpPr/>
            <p:nvPr/>
          </p:nvSpPr>
          <p:spPr>
            <a:xfrm>
              <a:off x="2212391" y="4213739"/>
              <a:ext cx="2018736" cy="18821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Copino</a:t>
              </a:r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ko-KR" altLang="en-US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검증 관련 서비스 로직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06BCA4D-A040-9098-FD6F-3D8811DEF5D2}"/>
              </a:ext>
            </a:extLst>
          </p:cNvPr>
          <p:cNvGrpSpPr/>
          <p:nvPr/>
        </p:nvGrpSpPr>
        <p:grpSpPr>
          <a:xfrm>
            <a:off x="3649443" y="4122102"/>
            <a:ext cx="2018736" cy="631722"/>
            <a:chOff x="2212391" y="3770235"/>
            <a:chExt cx="2018736" cy="631722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F9D33B1-E952-5759-FD21-3A4B2F97B84A}"/>
                </a:ext>
              </a:extLst>
            </p:cNvPr>
            <p:cNvSpPr/>
            <p:nvPr/>
          </p:nvSpPr>
          <p:spPr>
            <a:xfrm>
              <a:off x="2212391" y="3770235"/>
              <a:ext cx="2018736" cy="29824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&lt;&lt;interface&gt;&gt;</a:t>
              </a:r>
            </a:p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VbsTransOrderService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65F0097-39B1-0517-C102-7B9AF03FE7E9}"/>
                </a:ext>
              </a:extLst>
            </p:cNvPr>
            <p:cNvSpPr/>
            <p:nvPr/>
          </p:nvSpPr>
          <p:spPr>
            <a:xfrm>
              <a:off x="2212391" y="4066118"/>
              <a:ext cx="2018736" cy="14865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0DDC2C4-C243-22B7-28D1-597E2C8961A2}"/>
                </a:ext>
              </a:extLst>
            </p:cNvPr>
            <p:cNvSpPr/>
            <p:nvPr/>
          </p:nvSpPr>
          <p:spPr>
            <a:xfrm>
              <a:off x="2212391" y="4213739"/>
              <a:ext cx="2018736" cy="18821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ko-KR" altLang="en-US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운송오더</a:t>
              </a:r>
              <a:r>
                <a:rPr kumimoji="1" lang="ko-KR" altLang="en-US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처리 관련 서비스 로직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A121ED9-A8AC-667F-CC2C-BAF1E8F41E98}"/>
              </a:ext>
            </a:extLst>
          </p:cNvPr>
          <p:cNvGrpSpPr/>
          <p:nvPr/>
        </p:nvGrpSpPr>
        <p:grpSpPr>
          <a:xfrm>
            <a:off x="5820333" y="4105423"/>
            <a:ext cx="2018736" cy="631722"/>
            <a:chOff x="2212391" y="3770235"/>
            <a:chExt cx="2018736" cy="631722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A34EC15-2138-A807-1C9B-EEE2B43C6B1F}"/>
                </a:ext>
              </a:extLst>
            </p:cNvPr>
            <p:cNvSpPr/>
            <p:nvPr/>
          </p:nvSpPr>
          <p:spPr>
            <a:xfrm>
              <a:off x="2212391" y="3770235"/>
              <a:ext cx="2018736" cy="29824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&lt;&lt;interface&gt;&gt;</a:t>
              </a:r>
            </a:p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VbsStatusManagementService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DEBC2C8D-B029-DAE8-74DC-EB7C0F59EDAF}"/>
                </a:ext>
              </a:extLst>
            </p:cNvPr>
            <p:cNvSpPr/>
            <p:nvPr/>
          </p:nvSpPr>
          <p:spPr>
            <a:xfrm>
              <a:off x="2212391" y="4066118"/>
              <a:ext cx="2018736" cy="14865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125C15F-6BFB-1177-45E8-33F61DAD131D}"/>
                </a:ext>
              </a:extLst>
            </p:cNvPr>
            <p:cNvSpPr/>
            <p:nvPr/>
          </p:nvSpPr>
          <p:spPr>
            <a:xfrm>
              <a:off x="2212391" y="4213739"/>
              <a:ext cx="2018736" cy="18821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ko-KR" altLang="en-US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운송 데이터 상태 관련 서비스 로직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420" name="그룹 1419">
            <a:extLst>
              <a:ext uri="{FF2B5EF4-FFF2-40B4-BE49-F238E27FC236}">
                <a16:creationId xmlns:a16="http://schemas.microsoft.com/office/drawing/2014/main" id="{5CE6D3B7-DC57-B3E8-E02F-8E3109212C68}"/>
              </a:ext>
            </a:extLst>
          </p:cNvPr>
          <p:cNvGrpSpPr/>
          <p:nvPr/>
        </p:nvGrpSpPr>
        <p:grpSpPr>
          <a:xfrm>
            <a:off x="1424821" y="5372486"/>
            <a:ext cx="2018736" cy="958151"/>
            <a:chOff x="2212391" y="3734099"/>
            <a:chExt cx="2018736" cy="958151"/>
          </a:xfrm>
        </p:grpSpPr>
        <p:sp>
          <p:nvSpPr>
            <p:cNvPr id="1421" name="직사각형 1420">
              <a:extLst>
                <a:ext uri="{FF2B5EF4-FFF2-40B4-BE49-F238E27FC236}">
                  <a16:creationId xmlns:a16="http://schemas.microsoft.com/office/drawing/2014/main" id="{87C5AA3C-44A6-8211-66C0-180F7BC191CA}"/>
                </a:ext>
              </a:extLst>
            </p:cNvPr>
            <p:cNvSpPr/>
            <p:nvPr/>
          </p:nvSpPr>
          <p:spPr>
            <a:xfrm>
              <a:off x="2212391" y="3734099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VbsCopinoServiceImpl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23" name="직사각형 1422">
              <a:extLst>
                <a:ext uri="{FF2B5EF4-FFF2-40B4-BE49-F238E27FC236}">
                  <a16:creationId xmlns:a16="http://schemas.microsoft.com/office/drawing/2014/main" id="{71281B55-7484-DDBC-EB31-3E40BA80FE22}"/>
                </a:ext>
              </a:extLst>
            </p:cNvPr>
            <p:cNvSpPr/>
            <p:nvPr/>
          </p:nvSpPr>
          <p:spPr>
            <a:xfrm>
              <a:off x="2212391" y="3946359"/>
              <a:ext cx="2018736" cy="4060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의존 서비스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..</a:t>
              </a:r>
            </a:p>
          </p:txBody>
        </p:sp>
        <p:sp>
          <p:nvSpPr>
            <p:cNvPr id="1424" name="직사각형 1423">
              <a:extLst>
                <a:ext uri="{FF2B5EF4-FFF2-40B4-BE49-F238E27FC236}">
                  <a16:creationId xmlns:a16="http://schemas.microsoft.com/office/drawing/2014/main" id="{86E38E9C-9696-207B-3D41-53A8329DE279}"/>
                </a:ext>
              </a:extLst>
            </p:cNvPr>
            <p:cNvSpPr/>
            <p:nvPr/>
          </p:nvSpPr>
          <p:spPr>
            <a:xfrm>
              <a:off x="2212391" y="4352365"/>
              <a:ext cx="2018736" cy="3398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인터페이스 로직 </a:t>
              </a:r>
              <a:r>
                <a:rPr kumimoji="1" lang="ko-KR" altLang="en-US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구현부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내부 데이터 정제 관련 로직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430" name="그룹 1429">
            <a:extLst>
              <a:ext uri="{FF2B5EF4-FFF2-40B4-BE49-F238E27FC236}">
                <a16:creationId xmlns:a16="http://schemas.microsoft.com/office/drawing/2014/main" id="{8235D97E-CA85-AA14-AF86-2050688DD5FF}"/>
              </a:ext>
            </a:extLst>
          </p:cNvPr>
          <p:cNvGrpSpPr/>
          <p:nvPr/>
        </p:nvGrpSpPr>
        <p:grpSpPr>
          <a:xfrm>
            <a:off x="3649443" y="5372486"/>
            <a:ext cx="2018736" cy="958151"/>
            <a:chOff x="2212391" y="3734099"/>
            <a:chExt cx="2018736" cy="958151"/>
          </a:xfrm>
        </p:grpSpPr>
        <p:sp>
          <p:nvSpPr>
            <p:cNvPr id="1431" name="직사각형 1430">
              <a:extLst>
                <a:ext uri="{FF2B5EF4-FFF2-40B4-BE49-F238E27FC236}">
                  <a16:creationId xmlns:a16="http://schemas.microsoft.com/office/drawing/2014/main" id="{FB7FC23E-1593-CEA3-E8C7-0120A72DE294}"/>
                </a:ext>
              </a:extLst>
            </p:cNvPr>
            <p:cNvSpPr/>
            <p:nvPr/>
          </p:nvSpPr>
          <p:spPr>
            <a:xfrm>
              <a:off x="2212391" y="3734099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VbsTransOrderServiceImpl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32" name="직사각형 1431">
              <a:extLst>
                <a:ext uri="{FF2B5EF4-FFF2-40B4-BE49-F238E27FC236}">
                  <a16:creationId xmlns:a16="http://schemas.microsoft.com/office/drawing/2014/main" id="{96674F27-4A47-05B5-8CDA-6E63444D1E9B}"/>
                </a:ext>
              </a:extLst>
            </p:cNvPr>
            <p:cNvSpPr/>
            <p:nvPr/>
          </p:nvSpPr>
          <p:spPr>
            <a:xfrm>
              <a:off x="2212391" y="3946359"/>
              <a:ext cx="2018736" cy="4060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의존 서비스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..</a:t>
              </a:r>
            </a:p>
          </p:txBody>
        </p:sp>
        <p:sp>
          <p:nvSpPr>
            <p:cNvPr id="1434" name="직사각형 1433">
              <a:extLst>
                <a:ext uri="{FF2B5EF4-FFF2-40B4-BE49-F238E27FC236}">
                  <a16:creationId xmlns:a16="http://schemas.microsoft.com/office/drawing/2014/main" id="{9F5F5D99-D0B5-33A0-36EF-4FFC7BEE9796}"/>
                </a:ext>
              </a:extLst>
            </p:cNvPr>
            <p:cNvSpPr/>
            <p:nvPr/>
          </p:nvSpPr>
          <p:spPr>
            <a:xfrm>
              <a:off x="2212391" y="4352365"/>
              <a:ext cx="2018736" cy="3398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인터페이스 로직 </a:t>
              </a:r>
              <a:r>
                <a:rPr kumimoji="1" lang="ko-KR" altLang="en-US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구현부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내부 데이터 정제 관련 로직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435" name="그룹 1434">
            <a:extLst>
              <a:ext uri="{FF2B5EF4-FFF2-40B4-BE49-F238E27FC236}">
                <a16:creationId xmlns:a16="http://schemas.microsoft.com/office/drawing/2014/main" id="{28924CFD-1112-4896-F7BF-6911CA856B27}"/>
              </a:ext>
            </a:extLst>
          </p:cNvPr>
          <p:cNvGrpSpPr/>
          <p:nvPr/>
        </p:nvGrpSpPr>
        <p:grpSpPr>
          <a:xfrm>
            <a:off x="5820333" y="5402224"/>
            <a:ext cx="2018736" cy="958151"/>
            <a:chOff x="2212391" y="3734099"/>
            <a:chExt cx="2018736" cy="958151"/>
          </a:xfrm>
        </p:grpSpPr>
        <p:sp>
          <p:nvSpPr>
            <p:cNvPr id="1439" name="직사각형 1438">
              <a:extLst>
                <a:ext uri="{FF2B5EF4-FFF2-40B4-BE49-F238E27FC236}">
                  <a16:creationId xmlns:a16="http://schemas.microsoft.com/office/drawing/2014/main" id="{B444E18E-FC78-064C-DA55-CF9F3B0B6A5E}"/>
                </a:ext>
              </a:extLst>
            </p:cNvPr>
            <p:cNvSpPr/>
            <p:nvPr/>
          </p:nvSpPr>
          <p:spPr>
            <a:xfrm>
              <a:off x="2212391" y="3734099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VbsStatusManagementServiceImpl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40" name="직사각형 1439">
              <a:extLst>
                <a:ext uri="{FF2B5EF4-FFF2-40B4-BE49-F238E27FC236}">
                  <a16:creationId xmlns:a16="http://schemas.microsoft.com/office/drawing/2014/main" id="{3540C6F1-E823-E718-598F-8867C4796254}"/>
                </a:ext>
              </a:extLst>
            </p:cNvPr>
            <p:cNvSpPr/>
            <p:nvPr/>
          </p:nvSpPr>
          <p:spPr>
            <a:xfrm>
              <a:off x="2212391" y="3946359"/>
              <a:ext cx="2018736" cy="4060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의존 서비스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..</a:t>
              </a:r>
            </a:p>
          </p:txBody>
        </p:sp>
        <p:sp>
          <p:nvSpPr>
            <p:cNvPr id="1441" name="직사각형 1440">
              <a:extLst>
                <a:ext uri="{FF2B5EF4-FFF2-40B4-BE49-F238E27FC236}">
                  <a16:creationId xmlns:a16="http://schemas.microsoft.com/office/drawing/2014/main" id="{C66EAAEA-9272-48D7-6147-339D67BCFB7F}"/>
                </a:ext>
              </a:extLst>
            </p:cNvPr>
            <p:cNvSpPr/>
            <p:nvPr/>
          </p:nvSpPr>
          <p:spPr>
            <a:xfrm>
              <a:off x="2212391" y="4352365"/>
              <a:ext cx="2018736" cy="3398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인터페이스 로직 </a:t>
              </a:r>
              <a:r>
                <a:rPr kumimoji="1" lang="ko-KR" altLang="en-US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구현부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내부 데이터 정제 관련 로직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cxnSp>
        <p:nvCxnSpPr>
          <p:cNvPr id="1445" name="꺾인 연결선[E] 1444">
            <a:extLst>
              <a:ext uri="{FF2B5EF4-FFF2-40B4-BE49-F238E27FC236}">
                <a16:creationId xmlns:a16="http://schemas.microsoft.com/office/drawing/2014/main" id="{0B236344-156A-64FD-CC19-A1095A65D25C}"/>
              </a:ext>
            </a:extLst>
          </p:cNvPr>
          <p:cNvCxnSpPr>
            <a:cxnSpLocks/>
            <a:stCxn id="8" idx="0"/>
            <a:endCxn id="26" idx="0"/>
          </p:cNvCxnSpPr>
          <p:nvPr/>
        </p:nvCxnSpPr>
        <p:spPr>
          <a:xfrm rot="5400000" flipH="1" flipV="1">
            <a:off x="4623663" y="1915950"/>
            <a:ext cx="16565" cy="4395512"/>
          </a:xfrm>
          <a:prstGeom prst="bentConnector3">
            <a:avLst>
              <a:gd name="adj1" fmla="val 1480018"/>
            </a:avLst>
          </a:prstGeom>
          <a:ln w="1905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0" name="직선 화살표 연결선 1449">
            <a:extLst>
              <a:ext uri="{FF2B5EF4-FFF2-40B4-BE49-F238E27FC236}">
                <a16:creationId xmlns:a16="http://schemas.microsoft.com/office/drawing/2014/main" id="{D0DA8F6F-D341-F5D3-ED6B-256DBEA213B2}"/>
              </a:ext>
            </a:extLst>
          </p:cNvPr>
          <p:cNvCxnSpPr>
            <a:cxnSpLocks/>
            <a:stCxn id="11" idx="2"/>
          </p:cNvCxnSpPr>
          <p:nvPr/>
        </p:nvCxnSpPr>
        <p:spPr>
          <a:xfrm>
            <a:off x="4658811" y="3686939"/>
            <a:ext cx="0" cy="160816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3" name="모서리가 둥근 직사각형 108">
            <a:extLst>
              <a:ext uri="{FF2B5EF4-FFF2-40B4-BE49-F238E27FC236}">
                <a16:creationId xmlns:a16="http://schemas.microsoft.com/office/drawing/2014/main" id="{D062751F-3F87-4587-A916-68341302BC9D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2.2 Service Layer 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구조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1454" name="모서리가 둥근 직사각형 1453">
            <a:extLst>
              <a:ext uri="{FF2B5EF4-FFF2-40B4-BE49-F238E27FC236}">
                <a16:creationId xmlns:a16="http://schemas.microsoft.com/office/drawing/2014/main" id="{6BD8819C-5C40-355B-A36D-55224BE16D1B}"/>
              </a:ext>
            </a:extLst>
          </p:cNvPr>
          <p:cNvSpPr/>
          <p:nvPr/>
        </p:nvSpPr>
        <p:spPr bwMode="auto">
          <a:xfrm>
            <a:off x="444398" y="1468696"/>
            <a:ext cx="8200084" cy="1115127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전략 클래스는 각 이벤트에 대응하는 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Facade</a:t>
            </a:r>
            <a:r>
              <a:rPr lang="ko-KR" altLang="en-US" sz="1200" dirty="0" err="1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호출하여 처리</a:t>
            </a:r>
            <a:endParaRPr lang="en-US" altLang="ko-KR" sz="1200" dirty="0">
              <a:solidFill>
                <a:srgbClr val="0432FF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Facade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는 전략 클래스에서 호출되는 비즈니스 흐름의 진입점으로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복수의 서비스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-US" altLang="ko-KR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Copino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 Status, </a:t>
            </a:r>
            <a:r>
              <a:rPr lang="en-US" altLang="ko-KR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TransOrder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등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lang="ko-KR" altLang="en-US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조합하여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이벤트 처리 흐름을 캡슐화</a:t>
            </a:r>
            <a:endParaRPr lang="en-US" altLang="ko-KR" sz="1200" dirty="0">
              <a:solidFill>
                <a:srgbClr val="0432FF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전략 클래스는 단일 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process()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호출만으로 복잡한 처리 흐름을 위임할 수 있고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서비스 간의 결합도를 낮추고 유지보수성과 테스트 용이성을 확보</a:t>
            </a:r>
            <a:endParaRPr lang="en-US" altLang="ko-KR" sz="1200" dirty="0">
              <a:solidFill>
                <a:srgbClr val="0432FF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grpSp>
        <p:nvGrpSpPr>
          <p:cNvPr id="1460" name="그룹 1459">
            <a:extLst>
              <a:ext uri="{FF2B5EF4-FFF2-40B4-BE49-F238E27FC236}">
                <a16:creationId xmlns:a16="http://schemas.microsoft.com/office/drawing/2014/main" id="{0757833C-3787-F8B1-9A0F-C0ECEB72D78B}"/>
              </a:ext>
            </a:extLst>
          </p:cNvPr>
          <p:cNvGrpSpPr/>
          <p:nvPr/>
        </p:nvGrpSpPr>
        <p:grpSpPr>
          <a:xfrm>
            <a:off x="884144" y="2670047"/>
            <a:ext cx="2018737" cy="782392"/>
            <a:chOff x="2212391" y="3856221"/>
            <a:chExt cx="2018736" cy="782392"/>
          </a:xfrm>
        </p:grpSpPr>
        <p:sp>
          <p:nvSpPr>
            <p:cNvPr id="1461" name="직사각형 1460">
              <a:extLst>
                <a:ext uri="{FF2B5EF4-FFF2-40B4-BE49-F238E27FC236}">
                  <a16:creationId xmlns:a16="http://schemas.microsoft.com/office/drawing/2014/main" id="{929457E8-0E94-04A4-4EFE-EA092C43F0C4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OOOO 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64" name="직사각형 1463">
              <a:extLst>
                <a:ext uri="{FF2B5EF4-FFF2-40B4-BE49-F238E27FC236}">
                  <a16:creationId xmlns:a16="http://schemas.microsoft.com/office/drawing/2014/main" id="{DBDEA28B-22EC-6FF0-92F5-708522469A24}"/>
                </a:ext>
              </a:extLst>
            </p:cNvPr>
            <p:cNvSpPr/>
            <p:nvPr/>
          </p:nvSpPr>
          <p:spPr>
            <a:xfrm>
              <a:off x="2212391" y="4066117"/>
              <a:ext cx="2018736" cy="28624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OOOO Facade OOOO Facade</a:t>
              </a:r>
            </a:p>
          </p:txBody>
        </p:sp>
        <p:sp>
          <p:nvSpPr>
            <p:cNvPr id="1467" name="직사각형 1466">
              <a:extLst>
                <a:ext uri="{FF2B5EF4-FFF2-40B4-BE49-F238E27FC236}">
                  <a16:creationId xmlns:a16="http://schemas.microsoft.com/office/drawing/2014/main" id="{F901CD35-0A76-AFD3-3E35-863C34CF8759}"/>
                </a:ext>
              </a:extLst>
            </p:cNvPr>
            <p:cNvSpPr/>
            <p:nvPr/>
          </p:nvSpPr>
          <p:spPr>
            <a:xfrm>
              <a:off x="2212391" y="4352365"/>
              <a:ext cx="2018736" cy="2862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process(message) : void</a:t>
              </a:r>
            </a:p>
          </p:txBody>
        </p:sp>
      </p:grpSp>
      <p:cxnSp>
        <p:nvCxnSpPr>
          <p:cNvPr id="1470" name="직선 화살표 연결선 1469">
            <a:extLst>
              <a:ext uri="{FF2B5EF4-FFF2-40B4-BE49-F238E27FC236}">
                <a16:creationId xmlns:a16="http://schemas.microsoft.com/office/drawing/2014/main" id="{188B75BE-1047-F4F3-ABC9-7DD9EEC9708B}"/>
              </a:ext>
            </a:extLst>
          </p:cNvPr>
          <p:cNvCxnSpPr>
            <a:cxnSpLocks/>
            <a:stCxn id="1464" idx="3"/>
          </p:cNvCxnSpPr>
          <p:nvPr/>
        </p:nvCxnSpPr>
        <p:spPr>
          <a:xfrm>
            <a:off x="2902881" y="3023067"/>
            <a:ext cx="6968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4" name="TextBox 1473">
            <a:extLst>
              <a:ext uri="{FF2B5EF4-FFF2-40B4-BE49-F238E27FC236}">
                <a16:creationId xmlns:a16="http://schemas.microsoft.com/office/drawing/2014/main" id="{BEDBF46A-0CC0-5778-501E-F572EE82B37D}"/>
              </a:ext>
            </a:extLst>
          </p:cNvPr>
          <p:cNvSpPr txBox="1"/>
          <p:nvPr/>
        </p:nvSpPr>
        <p:spPr>
          <a:xfrm>
            <a:off x="2790746" y="2875717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호출</a:t>
            </a:r>
          </a:p>
        </p:txBody>
      </p:sp>
      <p:cxnSp>
        <p:nvCxnSpPr>
          <p:cNvPr id="1476" name="직선 화살표 연결선 1475">
            <a:extLst>
              <a:ext uri="{FF2B5EF4-FFF2-40B4-BE49-F238E27FC236}">
                <a16:creationId xmlns:a16="http://schemas.microsoft.com/office/drawing/2014/main" id="{223287B8-CDF5-1797-83A1-E85F801257C5}"/>
              </a:ext>
            </a:extLst>
          </p:cNvPr>
          <p:cNvCxnSpPr>
            <a:cxnSpLocks/>
            <a:stCxn id="1421" idx="0"/>
            <a:endCxn id="10" idx="2"/>
          </p:cNvCxnSpPr>
          <p:nvPr/>
        </p:nvCxnSpPr>
        <p:spPr>
          <a:xfrm flipV="1">
            <a:off x="2434189" y="4753710"/>
            <a:ext cx="0" cy="61877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2" name="직선 화살표 연결선 1481">
            <a:extLst>
              <a:ext uri="{FF2B5EF4-FFF2-40B4-BE49-F238E27FC236}">
                <a16:creationId xmlns:a16="http://schemas.microsoft.com/office/drawing/2014/main" id="{05720107-3477-5607-DBFD-E6C00D3C2D49}"/>
              </a:ext>
            </a:extLst>
          </p:cNvPr>
          <p:cNvCxnSpPr>
            <a:cxnSpLocks/>
            <a:stCxn id="1431" idx="0"/>
            <a:endCxn id="23" idx="2"/>
          </p:cNvCxnSpPr>
          <p:nvPr/>
        </p:nvCxnSpPr>
        <p:spPr>
          <a:xfrm flipV="1">
            <a:off x="4658811" y="4753824"/>
            <a:ext cx="0" cy="618662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5" name="직선 화살표 연결선 1484">
            <a:extLst>
              <a:ext uri="{FF2B5EF4-FFF2-40B4-BE49-F238E27FC236}">
                <a16:creationId xmlns:a16="http://schemas.microsoft.com/office/drawing/2014/main" id="{AC24C8A4-DDD8-4591-AFB4-609EEC1EF99F}"/>
              </a:ext>
            </a:extLst>
          </p:cNvPr>
          <p:cNvCxnSpPr>
            <a:cxnSpLocks/>
            <a:stCxn id="1439" idx="0"/>
            <a:endCxn id="36" idx="2"/>
          </p:cNvCxnSpPr>
          <p:nvPr/>
        </p:nvCxnSpPr>
        <p:spPr>
          <a:xfrm flipV="1">
            <a:off x="6829701" y="4737145"/>
            <a:ext cx="0" cy="665079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1" name="직선 화살표 연결선 1490">
            <a:extLst>
              <a:ext uri="{FF2B5EF4-FFF2-40B4-BE49-F238E27FC236}">
                <a16:creationId xmlns:a16="http://schemas.microsoft.com/office/drawing/2014/main" id="{F6BCDA9D-C258-5DBA-E479-C895C4E1C8B2}"/>
              </a:ext>
            </a:extLst>
          </p:cNvPr>
          <p:cNvCxnSpPr>
            <a:cxnSpLocks/>
            <a:endCxn id="20" idx="0"/>
          </p:cNvCxnSpPr>
          <p:nvPr/>
        </p:nvCxnSpPr>
        <p:spPr>
          <a:xfrm>
            <a:off x="4658811" y="3847755"/>
            <a:ext cx="0" cy="27434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1C4DC3F4-B48C-398F-4A09-78F40745B80C}"/>
              </a:ext>
            </a:extLst>
          </p:cNvPr>
          <p:cNvSpPr/>
          <p:nvPr/>
        </p:nvSpPr>
        <p:spPr>
          <a:xfrm>
            <a:off x="3649443" y="3474680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VbsReservationResultFacade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2543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82591-3689-1C8E-833D-43953E0B3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6449CC-EB5B-04D4-5A12-F0ADC3CE0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13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605EF2E3-9BAD-D783-A72F-0B6E624A1F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C2985C07-E981-4E17-69C0-198D2568EE71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3830B55B-8617-BB3D-E6D3-40212202D050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그림 10">
            <a:extLst>
              <a:ext uri="{FF2B5EF4-FFF2-40B4-BE49-F238E27FC236}">
                <a16:creationId xmlns:a16="http://schemas.microsoft.com/office/drawing/2014/main" id="{36DDD5D7-9BD4-A9E7-FBFD-A49A637938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4" y="0"/>
            <a:ext cx="9090375" cy="6858000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08D4E5A9-64C0-4896-3F50-61820FC9DBFB}"/>
              </a:ext>
            </a:extLst>
          </p:cNvPr>
          <p:cNvSpPr/>
          <p:nvPr/>
        </p:nvSpPr>
        <p:spPr>
          <a:xfrm>
            <a:off x="3781287" y="428489"/>
            <a:ext cx="4422913" cy="591695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전체 구조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en-US" altLang="ko-KR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GateIn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메서드 기준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9603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ECF06-B23D-F721-2463-8BEAEECEE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287404D-58F0-A5E4-D4A3-53EED36E5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14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2BB305E9-FC52-8110-B3EE-B54C94E133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4BB49CBC-3AB8-9FA7-B265-44367897CE05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53" name="모서리가 둥근 직사각형 108">
            <a:extLst>
              <a:ext uri="{FF2B5EF4-FFF2-40B4-BE49-F238E27FC236}">
                <a16:creationId xmlns:a16="http://schemas.microsoft.com/office/drawing/2014/main" id="{69FB806B-02BB-AABD-80D9-C994F5029A30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2.3. 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객체지향 설계 원칙 준수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9D24E3A-F04A-25E1-02A1-88CC3AFA5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9148954"/>
              </p:ext>
            </p:extLst>
          </p:nvPr>
        </p:nvGraphicFramePr>
        <p:xfrm>
          <a:off x="171252" y="1824513"/>
          <a:ext cx="8726367" cy="20898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99290">
                  <a:extLst>
                    <a:ext uri="{9D8B030D-6E8A-4147-A177-3AD203B41FA5}">
                      <a16:colId xmlns:a16="http://schemas.microsoft.com/office/drawing/2014/main" val="3430560185"/>
                    </a:ext>
                  </a:extLst>
                </a:gridCol>
                <a:gridCol w="2118288">
                  <a:extLst>
                    <a:ext uri="{9D8B030D-6E8A-4147-A177-3AD203B41FA5}">
                      <a16:colId xmlns:a16="http://schemas.microsoft.com/office/drawing/2014/main" val="444065575"/>
                    </a:ext>
                  </a:extLst>
                </a:gridCol>
                <a:gridCol w="2908789">
                  <a:extLst>
                    <a:ext uri="{9D8B030D-6E8A-4147-A177-3AD203B41FA5}">
                      <a16:colId xmlns:a16="http://schemas.microsoft.com/office/drawing/2014/main" val="3114542543"/>
                    </a:ext>
                  </a:extLst>
                </a:gridCol>
              </a:tblGrid>
              <a:tr h="335669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설계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원칙</a:t>
                      </a: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요소</a:t>
                      </a:r>
                      <a:endParaRPr lang="ko-Kore-KR" altLang="en-US" sz="12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효과</a:t>
                      </a:r>
                      <a:endParaRPr lang="ko-Kore-KR" altLang="en-US" sz="12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636255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단일 책임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(SRP, Single Responsibility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각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Strategy / Facade Class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역할을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분리함으로써 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유지보수성 증가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5628962"/>
                  </a:ext>
                </a:extLst>
              </a:tr>
              <a:tr h="372455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개방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/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폐쇄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(OCP, Open/Closed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Strategy </a:t>
                      </a:r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추가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시 기존코드 수정할 필요가 없음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기능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확장에 유리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확장성 증가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8957186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리스코프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치환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(LSP, </a:t>
                      </a:r>
                      <a:r>
                        <a:rPr lang="en-US" altLang="ko-KR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Liskov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Substitution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VbsInvokeStrategy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인터페이스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모든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전략은 대체 가능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구현체 직접 호출해도 무방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7265752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인터페이스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분리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(ISP, Interface Segregation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Strategy / Service 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인터페이스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불필요한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의존성 제거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역할과 책임이 명확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973305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의존성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역전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(DIP, Dependency Inversion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Facade , Service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가 추상에 의존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테스트성과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유연성 확보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결합도↓ 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/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확장성↑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6307891"/>
                  </a:ext>
                </a:extLst>
              </a:tr>
            </a:tbl>
          </a:graphicData>
        </a:graphic>
      </p:graphicFrame>
      <p:grpSp>
        <p:nvGrpSpPr>
          <p:cNvPr id="18" name="그룹 72">
            <a:extLst>
              <a:ext uri="{FF2B5EF4-FFF2-40B4-BE49-F238E27FC236}">
                <a16:creationId xmlns:a16="http://schemas.microsoft.com/office/drawing/2014/main" id="{1CCAD5C8-D48B-ECFC-637E-6463A47EFE85}"/>
              </a:ext>
            </a:extLst>
          </p:cNvPr>
          <p:cNvGrpSpPr/>
          <p:nvPr/>
        </p:nvGrpSpPr>
        <p:grpSpPr>
          <a:xfrm>
            <a:off x="290002" y="1510954"/>
            <a:ext cx="4797108" cy="158487"/>
            <a:chOff x="529162" y="2176509"/>
            <a:chExt cx="4798999" cy="152628"/>
          </a:xfrm>
        </p:grpSpPr>
        <p:grpSp>
          <p:nvGrpSpPr>
            <p:cNvPr id="21" name="그룹 73">
              <a:extLst>
                <a:ext uri="{FF2B5EF4-FFF2-40B4-BE49-F238E27FC236}">
                  <a16:creationId xmlns:a16="http://schemas.microsoft.com/office/drawing/2014/main" id="{5CF1D6F7-04D6-BDE8-1402-10D6828A5F1F}"/>
                </a:ext>
              </a:extLst>
            </p:cNvPr>
            <p:cNvGrpSpPr/>
            <p:nvPr/>
          </p:nvGrpSpPr>
          <p:grpSpPr>
            <a:xfrm>
              <a:off x="529162" y="2180550"/>
              <a:ext cx="45719" cy="148586"/>
              <a:chOff x="3128211" y="2502568"/>
              <a:chExt cx="269508" cy="875898"/>
            </a:xfrm>
          </p:grpSpPr>
          <p:sp>
            <p:nvSpPr>
              <p:cNvPr id="28" name="직사각형 75">
                <a:extLst>
                  <a:ext uri="{FF2B5EF4-FFF2-40B4-BE49-F238E27FC236}">
                    <a16:creationId xmlns:a16="http://schemas.microsoft.com/office/drawing/2014/main" id="{4621EC39-8B09-6C4C-ACE1-50E98BCE8C3F}"/>
                  </a:ext>
                </a:extLst>
              </p:cNvPr>
              <p:cNvSpPr/>
              <p:nvPr/>
            </p:nvSpPr>
            <p:spPr bwMode="auto">
              <a:xfrm>
                <a:off x="3128211" y="2502568"/>
                <a:ext cx="269508" cy="269508"/>
              </a:xfrm>
              <a:prstGeom prst="rect">
                <a:avLst/>
              </a:prstGeom>
              <a:solidFill>
                <a:srgbClr val="4472C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ctr" anchorCtr="0" compatLnSpc="1">
                <a:prstTxWarp prst="textNoShape">
                  <a:avLst/>
                </a:prstTxWarp>
              </a:bodyPr>
              <a:lstStyle>
                <a:defPPr>
                  <a:defRPr lang="ko-KR"/>
                </a:defPPr>
                <a:lvl1pPr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1pPr>
                <a:lvl2pPr marL="4572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2pPr>
                <a:lvl3pPr marL="9144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3pPr>
                <a:lvl4pPr marL="13716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4pPr>
                <a:lvl5pPr marL="18288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5pPr>
                <a:lvl6pPr marL="22860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6pPr>
                <a:lvl7pPr marL="27432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7pPr>
                <a:lvl8pPr marL="32004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8pPr>
                <a:lvl9pPr marL="36576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endParaRPr>
              </a:p>
            </p:txBody>
          </p:sp>
          <p:sp>
            <p:nvSpPr>
              <p:cNvPr id="29" name="직사각형 76">
                <a:extLst>
                  <a:ext uri="{FF2B5EF4-FFF2-40B4-BE49-F238E27FC236}">
                    <a16:creationId xmlns:a16="http://schemas.microsoft.com/office/drawing/2014/main" id="{E05F20F6-7061-FA9D-A758-1FCE156433EC}"/>
                  </a:ext>
                </a:extLst>
              </p:cNvPr>
              <p:cNvSpPr/>
              <p:nvPr/>
            </p:nvSpPr>
            <p:spPr bwMode="auto">
              <a:xfrm>
                <a:off x="3128211" y="2829821"/>
                <a:ext cx="269508" cy="548645"/>
              </a:xfrm>
              <a:prstGeom prst="rect">
                <a:avLst/>
              </a:prstGeom>
              <a:solidFill>
                <a:srgbClr val="E7E6E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ctr" anchorCtr="0" compatLnSpc="1">
                <a:prstTxWarp prst="textNoShape">
                  <a:avLst/>
                </a:prstTxWarp>
              </a:bodyPr>
              <a:lstStyle>
                <a:defPPr>
                  <a:defRPr lang="ko-KR"/>
                </a:defPPr>
                <a:lvl1pPr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1pPr>
                <a:lvl2pPr marL="4572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2pPr>
                <a:lvl3pPr marL="9144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3pPr>
                <a:lvl4pPr marL="13716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4pPr>
                <a:lvl5pPr marL="18288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5pPr>
                <a:lvl6pPr marL="22860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6pPr>
                <a:lvl7pPr marL="27432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7pPr>
                <a:lvl8pPr marL="32004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8pPr>
                <a:lvl9pPr marL="36576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endParaRPr>
              </a:p>
            </p:txBody>
          </p:sp>
        </p:grp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518A8DF9-F458-56F8-CA98-4E7B4509F552}"/>
                </a:ext>
              </a:extLst>
            </p:cNvPr>
            <p:cNvSpPr txBox="1"/>
            <p:nvPr/>
          </p:nvSpPr>
          <p:spPr>
            <a:xfrm>
              <a:off x="683995" y="2176509"/>
              <a:ext cx="4644166" cy="15262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ko-KR"/>
              </a:defPPr>
              <a:lvl1pPr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1pPr>
              <a:lvl2pPr marL="4572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2pPr>
              <a:lvl3pPr marL="9144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3pPr>
              <a:lvl4pPr marL="13716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4pPr>
              <a:lvl5pPr marL="18288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400" b="1" i="0" u="none" strike="noStrike" kern="1200" cap="none" spc="-60" normalizeH="0" baseline="0" noProof="0" dirty="0">
                  <a:ln>
                    <a:noFill/>
                  </a:ln>
                  <a:solidFill>
                    <a:srgbClr val="44546A">
                      <a:lumMod val="75000"/>
                    </a:srgbClr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rPr>
                <a:t>SOLID </a:t>
              </a:r>
              <a:r>
                <a:rPr kumimoji="1" lang="ko-KR" altLang="en-US" sz="1400" b="1" i="0" u="none" strike="noStrike" kern="1200" cap="none" spc="-60" normalizeH="0" baseline="0" noProof="0" dirty="0">
                  <a:ln>
                    <a:noFill/>
                  </a:ln>
                  <a:solidFill>
                    <a:srgbClr val="44546A">
                      <a:lumMod val="75000"/>
                    </a:srgbClr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rPr>
                <a:t>기준 적용도</a:t>
              </a:r>
            </a:p>
          </p:txBody>
        </p:sp>
      </p:grp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7E55E64-3765-887B-7F7F-D7D7882867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1971803"/>
              </p:ext>
            </p:extLst>
          </p:nvPr>
        </p:nvGraphicFramePr>
        <p:xfrm>
          <a:off x="171252" y="4373754"/>
          <a:ext cx="8726367" cy="21723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76005">
                  <a:extLst>
                    <a:ext uri="{9D8B030D-6E8A-4147-A177-3AD203B41FA5}">
                      <a16:colId xmlns:a16="http://schemas.microsoft.com/office/drawing/2014/main" val="3430560185"/>
                    </a:ext>
                  </a:extLst>
                </a:gridCol>
                <a:gridCol w="3441573">
                  <a:extLst>
                    <a:ext uri="{9D8B030D-6E8A-4147-A177-3AD203B41FA5}">
                      <a16:colId xmlns:a16="http://schemas.microsoft.com/office/drawing/2014/main" val="444065575"/>
                    </a:ext>
                  </a:extLst>
                </a:gridCol>
                <a:gridCol w="2908789">
                  <a:extLst>
                    <a:ext uri="{9D8B030D-6E8A-4147-A177-3AD203B41FA5}">
                      <a16:colId xmlns:a16="http://schemas.microsoft.com/office/drawing/2014/main" val="3114542543"/>
                    </a:ext>
                  </a:extLst>
                </a:gridCol>
              </a:tblGrid>
              <a:tr h="335669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설계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원칙</a:t>
                      </a: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요소</a:t>
                      </a:r>
                      <a:endParaRPr lang="ko-Kore-KR" altLang="en-US" sz="12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효과</a:t>
                      </a:r>
                      <a:endParaRPr lang="ko-Kore-KR" altLang="en-US" sz="12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636255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제어 패턴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(Controller Pattern)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VbsInvokeAlarmContoller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외부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요청의 최초 진입 역할 담당</a:t>
                      </a:r>
                      <a:endParaRPr lang="en-US" altLang="ko-KR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실제 로직은 하위 서비스 레이어에 위임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계층 분리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5628962"/>
                  </a:ext>
                </a:extLst>
              </a:tr>
              <a:tr h="372455">
                <a:tc>
                  <a:txBody>
                    <a:bodyPr/>
                    <a:lstStyle/>
                    <a:p>
                      <a:r>
                        <a:rPr lang="ko-KR" altLang="en-US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다형성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Polymorphism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전략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패턴 </a:t>
                      </a:r>
                      <a:r>
                        <a:rPr lang="ko-KR" altLang="en-US" sz="1050" b="1" i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사용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en-US" altLang="ko-KR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VbsInvokeStrategy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전략별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분기를 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인터페이스 기반으로 유연하게 처리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8957186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간접화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Indirection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Facade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Pattern 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전략과 실제 </a:t>
                      </a:r>
                      <a:r>
                        <a:rPr lang="ko-KR" altLang="en-US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서비스간의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중간 계층 역할 수행</a:t>
                      </a:r>
                      <a:endParaRPr lang="en-US" altLang="ko-KR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  <a:p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-&gt;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흐름과 책임을 위임 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낮은 결합도 유지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7265752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낮은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결합도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(Low Coupling)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Strategy – Facade - Service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객체간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의존을 최소화하여 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유지보수와 테스트 용이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973305"/>
                  </a:ext>
                </a:extLst>
              </a:tr>
              <a:tr h="305628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높은 응집도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(High Cohesion)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각 클래스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(Strategy, Facade, Service 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등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하나의 클래스는 하나의 역할에 집중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책임 분리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6307891"/>
                  </a:ext>
                </a:extLst>
              </a:tr>
            </a:tbl>
          </a:graphicData>
        </a:graphic>
      </p:graphicFrame>
      <p:grpSp>
        <p:nvGrpSpPr>
          <p:cNvPr id="31" name="그룹 72">
            <a:extLst>
              <a:ext uri="{FF2B5EF4-FFF2-40B4-BE49-F238E27FC236}">
                <a16:creationId xmlns:a16="http://schemas.microsoft.com/office/drawing/2014/main" id="{20163934-1539-1167-114B-A2CF1941BEE5}"/>
              </a:ext>
            </a:extLst>
          </p:cNvPr>
          <p:cNvGrpSpPr/>
          <p:nvPr/>
        </p:nvGrpSpPr>
        <p:grpSpPr>
          <a:xfrm>
            <a:off x="290002" y="4060195"/>
            <a:ext cx="4797108" cy="158487"/>
            <a:chOff x="529162" y="2176509"/>
            <a:chExt cx="4798999" cy="152628"/>
          </a:xfrm>
        </p:grpSpPr>
        <p:grpSp>
          <p:nvGrpSpPr>
            <p:cNvPr id="32" name="그룹 73">
              <a:extLst>
                <a:ext uri="{FF2B5EF4-FFF2-40B4-BE49-F238E27FC236}">
                  <a16:creationId xmlns:a16="http://schemas.microsoft.com/office/drawing/2014/main" id="{25A3EF07-62E6-BB3F-08B2-AF97A82EA4B0}"/>
                </a:ext>
              </a:extLst>
            </p:cNvPr>
            <p:cNvGrpSpPr/>
            <p:nvPr/>
          </p:nvGrpSpPr>
          <p:grpSpPr>
            <a:xfrm>
              <a:off x="529162" y="2180550"/>
              <a:ext cx="45719" cy="148586"/>
              <a:chOff x="3128211" y="2502568"/>
              <a:chExt cx="269508" cy="875898"/>
            </a:xfrm>
          </p:grpSpPr>
          <p:sp>
            <p:nvSpPr>
              <p:cNvPr id="34" name="직사각형 75">
                <a:extLst>
                  <a:ext uri="{FF2B5EF4-FFF2-40B4-BE49-F238E27FC236}">
                    <a16:creationId xmlns:a16="http://schemas.microsoft.com/office/drawing/2014/main" id="{76B37ECC-77DD-AAFA-3F67-B9F9BFB4E985}"/>
                  </a:ext>
                </a:extLst>
              </p:cNvPr>
              <p:cNvSpPr/>
              <p:nvPr/>
            </p:nvSpPr>
            <p:spPr bwMode="auto">
              <a:xfrm>
                <a:off x="3128211" y="2502568"/>
                <a:ext cx="269508" cy="269508"/>
              </a:xfrm>
              <a:prstGeom prst="rect">
                <a:avLst/>
              </a:prstGeom>
              <a:solidFill>
                <a:srgbClr val="4472C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ctr" anchorCtr="0" compatLnSpc="1">
                <a:prstTxWarp prst="textNoShape">
                  <a:avLst/>
                </a:prstTxWarp>
              </a:bodyPr>
              <a:lstStyle>
                <a:defPPr>
                  <a:defRPr lang="ko-KR"/>
                </a:defPPr>
                <a:lvl1pPr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1pPr>
                <a:lvl2pPr marL="4572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2pPr>
                <a:lvl3pPr marL="9144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3pPr>
                <a:lvl4pPr marL="13716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4pPr>
                <a:lvl5pPr marL="18288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5pPr>
                <a:lvl6pPr marL="22860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6pPr>
                <a:lvl7pPr marL="27432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7pPr>
                <a:lvl8pPr marL="32004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8pPr>
                <a:lvl9pPr marL="36576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endParaRPr>
              </a:p>
            </p:txBody>
          </p:sp>
          <p:sp>
            <p:nvSpPr>
              <p:cNvPr id="35" name="직사각형 76">
                <a:extLst>
                  <a:ext uri="{FF2B5EF4-FFF2-40B4-BE49-F238E27FC236}">
                    <a16:creationId xmlns:a16="http://schemas.microsoft.com/office/drawing/2014/main" id="{B5B78C5D-DBB5-D5B1-9168-7B2F2857F988}"/>
                  </a:ext>
                </a:extLst>
              </p:cNvPr>
              <p:cNvSpPr/>
              <p:nvPr/>
            </p:nvSpPr>
            <p:spPr bwMode="auto">
              <a:xfrm>
                <a:off x="3128211" y="2829821"/>
                <a:ext cx="269508" cy="548645"/>
              </a:xfrm>
              <a:prstGeom prst="rect">
                <a:avLst/>
              </a:prstGeom>
              <a:solidFill>
                <a:srgbClr val="E7E6E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ctr" anchorCtr="0" compatLnSpc="1">
                <a:prstTxWarp prst="textNoShape">
                  <a:avLst/>
                </a:prstTxWarp>
              </a:bodyPr>
              <a:lstStyle>
                <a:defPPr>
                  <a:defRPr lang="ko-KR"/>
                </a:defPPr>
                <a:lvl1pPr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1pPr>
                <a:lvl2pPr marL="4572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2pPr>
                <a:lvl3pPr marL="9144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3pPr>
                <a:lvl4pPr marL="13716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4pPr>
                <a:lvl5pPr marL="18288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5pPr>
                <a:lvl6pPr marL="22860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6pPr>
                <a:lvl7pPr marL="27432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7pPr>
                <a:lvl8pPr marL="32004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8pPr>
                <a:lvl9pPr marL="36576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endParaRPr>
              </a:p>
            </p:txBody>
          </p:sp>
        </p:grpSp>
        <p:sp>
          <p:nvSpPr>
            <p:cNvPr id="33" name="TextBox 5">
              <a:extLst>
                <a:ext uri="{FF2B5EF4-FFF2-40B4-BE49-F238E27FC236}">
                  <a16:creationId xmlns:a16="http://schemas.microsoft.com/office/drawing/2014/main" id="{C8A4458D-8EA9-2E6E-DF3B-986660F36D69}"/>
                </a:ext>
              </a:extLst>
            </p:cNvPr>
            <p:cNvSpPr txBox="1"/>
            <p:nvPr/>
          </p:nvSpPr>
          <p:spPr>
            <a:xfrm>
              <a:off x="683995" y="2176509"/>
              <a:ext cx="4644166" cy="15262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ko-KR"/>
              </a:defPPr>
              <a:lvl1pPr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1pPr>
              <a:lvl2pPr marL="4572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2pPr>
              <a:lvl3pPr marL="9144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3pPr>
              <a:lvl4pPr marL="13716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4pPr>
              <a:lvl5pPr marL="18288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400" b="1" i="0" u="none" strike="noStrike" kern="1200" cap="none" spc="-60" normalizeH="0" baseline="0" noProof="0" dirty="0">
                  <a:ln>
                    <a:noFill/>
                  </a:ln>
                  <a:solidFill>
                    <a:srgbClr val="44546A">
                      <a:lumMod val="75000"/>
                    </a:srgbClr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rPr>
                <a:t>GRASP </a:t>
              </a:r>
              <a:r>
                <a:rPr kumimoji="1" lang="ko-KR" altLang="en-US" sz="1400" b="1" i="0" u="none" strike="noStrike" kern="1200" cap="none" spc="-60" normalizeH="0" baseline="0" noProof="0" dirty="0">
                  <a:ln>
                    <a:noFill/>
                  </a:ln>
                  <a:solidFill>
                    <a:srgbClr val="44546A">
                      <a:lumMod val="75000"/>
                    </a:srgbClr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rPr>
                <a:t>설계 원칙 대응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38356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B5408-845F-872E-4BEA-C859B1E6E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1B30504-709E-34D7-4786-F3B5037D3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2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E3D35B2C-5C1B-2EC7-B091-563335094D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760692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en-US" altLang="ko-KR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리팩토링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53BAEDE0-A4E4-7858-5454-746981281F61}"/>
              </a:ext>
            </a:extLst>
          </p:cNvPr>
          <p:cNvSpPr txBox="1"/>
          <p:nvPr/>
        </p:nvSpPr>
        <p:spPr>
          <a:xfrm>
            <a:off x="444398" y="237631"/>
            <a:ext cx="30232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effectLst/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AFB3B823-0885-0B66-0E54-205C015A5933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Sonarqube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분석 내용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89F1940A-D699-FCC7-EBCC-777EA32CAB07}"/>
              </a:ext>
            </a:extLst>
          </p:cNvPr>
          <p:cNvSpPr/>
          <p:nvPr/>
        </p:nvSpPr>
        <p:spPr bwMode="auto">
          <a:xfrm>
            <a:off x="444398" y="1468698"/>
            <a:ext cx="8200084" cy="564801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400" b="1" dirty="0">
                <a:solidFill>
                  <a:srgbClr val="0432FF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일부 잠재적 에러 요소가 발견되었으며</a:t>
            </a:r>
            <a:r>
              <a:rPr lang="en-US" altLang="ko-KR" sz="1400" b="1" dirty="0">
                <a:solidFill>
                  <a:srgbClr val="0432FF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,</a:t>
            </a:r>
            <a:r>
              <a:rPr lang="ko-KR" altLang="en-US" sz="1400" b="1" dirty="0">
                <a:solidFill>
                  <a:srgbClr val="0432FF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유지보수성 및 가독성에 문제가 발생할 수 있는 비효율적인 코드 존재</a:t>
            </a:r>
            <a:endParaRPr lang="en-US" altLang="ko-KR" sz="1400" b="1" dirty="0">
              <a:solidFill>
                <a:srgbClr val="0432FF"/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400" b="1" dirty="0">
                <a:solidFill>
                  <a:srgbClr val="C00000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Coverage</a:t>
            </a:r>
            <a:r>
              <a:rPr lang="ko-KR" altLang="en-US" sz="1400" b="1" dirty="0">
                <a:solidFill>
                  <a:srgbClr val="C00000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가 </a:t>
            </a:r>
            <a:r>
              <a:rPr lang="en-US" altLang="ko-KR" sz="1400" b="1" dirty="0">
                <a:solidFill>
                  <a:srgbClr val="C00000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0%</a:t>
            </a:r>
            <a:r>
              <a:rPr lang="ko-KR" altLang="en-US" sz="1400" b="1" dirty="0">
                <a:solidFill>
                  <a:srgbClr val="C00000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로 실제 코드에 대한 테스트코드 부재</a:t>
            </a:r>
            <a:endParaRPr lang="en-US" altLang="ko-KR" sz="1400" b="1" dirty="0">
              <a:solidFill>
                <a:srgbClr val="C00000"/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" altLang="ko-KR" sz="1400" dirty="0">
              <a:solidFill>
                <a:srgbClr val="0432FF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19DD2B-D8CF-15CC-C448-F83AC2AB5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714" y="2167485"/>
            <a:ext cx="5878078" cy="4286974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B3B3F4B0-0B39-4006-58C8-856E0E2A3928}"/>
              </a:ext>
            </a:extLst>
          </p:cNvPr>
          <p:cNvCxnSpPr/>
          <p:nvPr/>
        </p:nvCxnSpPr>
        <p:spPr>
          <a:xfrm>
            <a:off x="6218056" y="3274726"/>
            <a:ext cx="448463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19EDFBB-BE8A-D4A9-013D-0780A7584794}"/>
              </a:ext>
            </a:extLst>
          </p:cNvPr>
          <p:cNvSpPr txBox="1"/>
          <p:nvPr/>
        </p:nvSpPr>
        <p:spPr>
          <a:xfrm>
            <a:off x="6702066" y="3043893"/>
            <a:ext cx="1911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코드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실행 시 잘못된 결과를 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유발할 수 있는 코드</a:t>
            </a:r>
            <a:endParaRPr kumimoji="1" lang="ko-Kore-KR" altLang="en-US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523CBC2-5C00-8372-6402-D932881F1D68}"/>
              </a:ext>
            </a:extLst>
          </p:cNvPr>
          <p:cNvCxnSpPr>
            <a:cxnSpLocks/>
          </p:cNvCxnSpPr>
          <p:nvPr/>
        </p:nvCxnSpPr>
        <p:spPr>
          <a:xfrm>
            <a:off x="6213824" y="5184982"/>
            <a:ext cx="448463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94D65FA-18DF-317E-6BE7-2BFC3C99ACD9}"/>
              </a:ext>
            </a:extLst>
          </p:cNvPr>
          <p:cNvSpPr txBox="1"/>
          <p:nvPr/>
        </p:nvSpPr>
        <p:spPr>
          <a:xfrm>
            <a:off x="6697834" y="4954149"/>
            <a:ext cx="2507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오류는 아니지만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코드 유지보수성 및 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가독성에 문제 생길 수 있는 코드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BA41207-70F7-0687-3DAA-E9431662EAC6}"/>
              </a:ext>
            </a:extLst>
          </p:cNvPr>
          <p:cNvCxnSpPr/>
          <p:nvPr/>
        </p:nvCxnSpPr>
        <p:spPr>
          <a:xfrm>
            <a:off x="6213824" y="3901860"/>
            <a:ext cx="448463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9D57379-B28D-6085-FEC0-B825EBC40E98}"/>
              </a:ext>
            </a:extLst>
          </p:cNvPr>
          <p:cNvSpPr txBox="1"/>
          <p:nvPr/>
        </p:nvSpPr>
        <p:spPr>
          <a:xfrm>
            <a:off x="6697834" y="3671027"/>
            <a:ext cx="2252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보안상 취약한 코드로 외부공격에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노출될 수 있는 위험요소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84D2F9F7-DB6A-80B8-A322-466F4DE20C16}"/>
              </a:ext>
            </a:extLst>
          </p:cNvPr>
          <p:cNvCxnSpPr/>
          <p:nvPr/>
        </p:nvCxnSpPr>
        <p:spPr>
          <a:xfrm>
            <a:off x="6213824" y="4539059"/>
            <a:ext cx="448463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CDA02D8-E032-27EC-DFD5-167D7B9F18B6}"/>
              </a:ext>
            </a:extLst>
          </p:cNvPr>
          <p:cNvSpPr txBox="1"/>
          <p:nvPr/>
        </p:nvSpPr>
        <p:spPr>
          <a:xfrm>
            <a:off x="6697834" y="4236382"/>
            <a:ext cx="2228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보안에 영향을 줄 수 있는 코드로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사용자 리뷰가 필요한 항목</a:t>
            </a:r>
            <a:b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개발자가 판단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796A0C-F1D1-7AF9-8806-8F11C6D38592}"/>
              </a:ext>
            </a:extLst>
          </p:cNvPr>
          <p:cNvSpPr txBox="1"/>
          <p:nvPr/>
        </p:nvSpPr>
        <p:spPr>
          <a:xfrm>
            <a:off x="514714" y="5245064"/>
            <a:ext cx="2154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기술 부채 시간</a:t>
            </a:r>
            <a:b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현재 약 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28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일간 소모된다 판단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F228A8-302F-EC4E-8C48-13721F3622CF}"/>
              </a:ext>
            </a:extLst>
          </p:cNvPr>
          <p:cNvSpPr txBox="1"/>
          <p:nvPr/>
        </p:nvSpPr>
        <p:spPr>
          <a:xfrm>
            <a:off x="595561" y="6110371"/>
            <a:ext cx="2468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작성된 테스트코드가 실제 코드를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얼마나 검증하고 있는지에 대한 지표 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D8E1B9-F609-5DDE-C6D5-EAAB664786A4}"/>
              </a:ext>
            </a:extLst>
          </p:cNvPr>
          <p:cNvSpPr txBox="1"/>
          <p:nvPr/>
        </p:nvSpPr>
        <p:spPr>
          <a:xfrm>
            <a:off x="3682362" y="6110371"/>
            <a:ext cx="2531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동일하거나 유사한 코드가 </a:t>
            </a:r>
            <a:r>
              <a:rPr kumimoji="1" lang="ko-KR" altLang="en-US" sz="1200" dirty="0" err="1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여러위치에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반복 작성되어 있는 비효율적인 코드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1611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C925A-B328-1E52-3971-E59125CFC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6" name="직사각형 1625">
            <a:extLst>
              <a:ext uri="{FF2B5EF4-FFF2-40B4-BE49-F238E27FC236}">
                <a16:creationId xmlns:a16="http://schemas.microsoft.com/office/drawing/2014/main" id="{AFE2987B-20CA-7CD9-D7FD-A8A429D96BF0}"/>
              </a:ext>
            </a:extLst>
          </p:cNvPr>
          <p:cNvSpPr/>
          <p:nvPr/>
        </p:nvSpPr>
        <p:spPr>
          <a:xfrm>
            <a:off x="6127844" y="1459588"/>
            <a:ext cx="1561515" cy="471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1567" name="다이아몬드 1566">
            <a:extLst>
              <a:ext uri="{FF2B5EF4-FFF2-40B4-BE49-F238E27FC236}">
                <a16:creationId xmlns:a16="http://schemas.microsoft.com/office/drawing/2014/main" id="{E357C6C6-9E92-5837-B21D-67937E5D2EC1}"/>
              </a:ext>
            </a:extLst>
          </p:cNvPr>
          <p:cNvSpPr/>
          <p:nvPr/>
        </p:nvSpPr>
        <p:spPr>
          <a:xfrm>
            <a:off x="52387" y="3649396"/>
            <a:ext cx="1295399" cy="57376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0FA4D41-7B9F-5547-6B5E-0412B9A881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623816" y="6566968"/>
            <a:ext cx="280525" cy="169277"/>
          </a:xfrm>
        </p:spPr>
        <p:txBody>
          <a:bodyPr/>
          <a:lstStyle/>
          <a:p>
            <a:r>
              <a:rPr lang="ko-KR" altLang="en-US">
                <a:latin typeface="+mn-ea"/>
                <a:ea typeface="+mn-ea"/>
              </a:rPr>
              <a:t>  </a:t>
            </a:r>
            <a:fld id="{41B8E6F8-6D1B-4E04-A381-DA25B1723728}" type="slidenum">
              <a:rPr lang="ko-KR" altLang="en-US" smtClean="0">
                <a:latin typeface="+mn-ea"/>
                <a:ea typeface="+mn-ea"/>
              </a:rPr>
              <a:pPr/>
              <a:t>3</a:t>
            </a:fld>
            <a:r>
              <a:rPr lang="ko-KR" altLang="en-US">
                <a:latin typeface="+mn-ea"/>
                <a:ea typeface="+mn-ea"/>
              </a:rPr>
              <a:t> </a:t>
            </a:r>
            <a:r>
              <a:rPr lang="en-US" altLang="ko-KR">
                <a:latin typeface="+mn-ea"/>
                <a:ea typeface="+mn-ea"/>
              </a:rPr>
              <a:t> </a:t>
            </a:r>
            <a:endParaRPr lang="ko-KR" altLang="en-US" dirty="0">
              <a:latin typeface="+mn-ea"/>
              <a:ea typeface="+mn-ea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ECB5AA4B-D8EC-015F-9240-67F549C5CC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232021" cy="3323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+mn-ea"/>
                <a:ea typeface="+mn-ea"/>
              </a:rPr>
              <a:t>bctrans-api</a:t>
            </a:r>
            <a:r>
              <a:rPr lang="en-US" altLang="ko-KR" b="1" dirty="0">
                <a:latin typeface="+mn-ea"/>
                <a:ea typeface="+mn-ea"/>
              </a:rPr>
              <a:t> </a:t>
            </a:r>
            <a:r>
              <a:rPr lang="ko-KR" altLang="en-US" b="1" dirty="0">
                <a:latin typeface="+mn-ea"/>
                <a:ea typeface="+mn-ea"/>
              </a:rPr>
              <a:t>분석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3E59F4EB-475A-A81B-8FDC-8E06A6E5188E}"/>
              </a:ext>
            </a:extLst>
          </p:cNvPr>
          <p:cNvSpPr txBox="1"/>
          <p:nvPr/>
        </p:nvSpPr>
        <p:spPr>
          <a:xfrm>
            <a:off x="444398" y="237631"/>
            <a:ext cx="27186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effectLst/>
                <a:latin typeface="+mn-ea"/>
              </a:rPr>
              <a:t>1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+mn-ea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9AA6259F-40D9-8504-6302-6F36D82C4A13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참고자료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. VBS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운송이벤트 흐름도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+mn-ea"/>
              </a:rPr>
              <a:t> (Code Level)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+mn-ea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29A447E-3961-1B51-148F-1F6505A60E53}"/>
              </a:ext>
            </a:extLst>
          </p:cNvPr>
          <p:cNvSpPr/>
          <p:nvPr/>
        </p:nvSpPr>
        <p:spPr>
          <a:xfrm>
            <a:off x="3372622" y="1502470"/>
            <a:ext cx="1977777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>
                <a:solidFill>
                  <a:schemeClr val="tx1"/>
                </a:solidFill>
                <a:latin typeface="+mn-ea"/>
              </a:rPr>
              <a:t>Blockchain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CF6203B-26CE-0784-7AA4-A6CD85C70E32}"/>
              </a:ext>
            </a:extLst>
          </p:cNvPr>
          <p:cNvSpPr/>
          <p:nvPr/>
        </p:nvSpPr>
        <p:spPr>
          <a:xfrm>
            <a:off x="3372622" y="2044835"/>
            <a:ext cx="1977794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 err="1">
                <a:solidFill>
                  <a:schemeClr val="tx1"/>
                </a:solidFill>
                <a:latin typeface="+mn-ea"/>
              </a:rPr>
              <a:t>VbsInvokeStrategyFactory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43" name="다이아몬드 42">
            <a:extLst>
              <a:ext uri="{FF2B5EF4-FFF2-40B4-BE49-F238E27FC236}">
                <a16:creationId xmlns:a16="http://schemas.microsoft.com/office/drawing/2014/main" id="{A1047CA7-E3D3-DA00-B517-31CDABEFC43D}"/>
              </a:ext>
            </a:extLst>
          </p:cNvPr>
          <p:cNvSpPr/>
          <p:nvPr/>
        </p:nvSpPr>
        <p:spPr>
          <a:xfrm>
            <a:off x="3599510" y="2605105"/>
            <a:ext cx="1523999" cy="57376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>
                <a:solidFill>
                  <a:schemeClr val="tx1"/>
                </a:solidFill>
                <a:latin typeface="+mn-ea"/>
              </a:rPr>
              <a:t>Method</a:t>
            </a:r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 분기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2204143-08C6-BB40-711B-9E07EBC832C4}"/>
              </a:ext>
            </a:extLst>
          </p:cNvPr>
          <p:cNvCxnSpPr>
            <a:cxnSpLocks/>
            <a:stCxn id="41" idx="2"/>
            <a:endCxn id="42" idx="0"/>
          </p:cNvCxnSpPr>
          <p:nvPr/>
        </p:nvCxnSpPr>
        <p:spPr>
          <a:xfrm>
            <a:off x="4361511" y="1809832"/>
            <a:ext cx="8" cy="2350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E7BCDB3-CF98-5550-3FC4-D60B7EE2F597}"/>
              </a:ext>
            </a:extLst>
          </p:cNvPr>
          <p:cNvCxnSpPr>
            <a:cxnSpLocks/>
            <a:stCxn id="42" idx="2"/>
            <a:endCxn id="43" idx="0"/>
          </p:cNvCxnSpPr>
          <p:nvPr/>
        </p:nvCxnSpPr>
        <p:spPr>
          <a:xfrm flipH="1">
            <a:off x="4361510" y="2352197"/>
            <a:ext cx="9" cy="2529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3EE9DE4C-9E94-D361-3D2B-6147A5F49BF9}"/>
              </a:ext>
            </a:extLst>
          </p:cNvPr>
          <p:cNvSpPr txBox="1"/>
          <p:nvPr/>
        </p:nvSpPr>
        <p:spPr>
          <a:xfrm>
            <a:off x="7872459" y="2661154"/>
            <a:ext cx="98296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900" dirty="0" err="1">
                <a:latin typeface="+mn-ea"/>
              </a:rPr>
              <a:t>RemoveCopino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53" name="꺾인 연결선[E] 52">
            <a:extLst>
              <a:ext uri="{FF2B5EF4-FFF2-40B4-BE49-F238E27FC236}">
                <a16:creationId xmlns:a16="http://schemas.microsoft.com/office/drawing/2014/main" id="{ACDB2FAF-9CDB-2A19-C369-C41562930252}"/>
              </a:ext>
            </a:extLst>
          </p:cNvPr>
          <p:cNvCxnSpPr>
            <a:cxnSpLocks/>
            <a:stCxn id="43" idx="1"/>
            <a:endCxn id="1567" idx="0"/>
          </p:cNvCxnSpPr>
          <p:nvPr/>
        </p:nvCxnSpPr>
        <p:spPr>
          <a:xfrm rot="10800000" flipV="1">
            <a:off x="700088" y="2891986"/>
            <a:ext cx="2899423" cy="757409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767BDBB-9A5C-064A-8BDC-B25160446AFF}"/>
              </a:ext>
            </a:extLst>
          </p:cNvPr>
          <p:cNvSpPr txBox="1"/>
          <p:nvPr/>
        </p:nvSpPr>
        <p:spPr>
          <a:xfrm>
            <a:off x="0" y="1553158"/>
            <a:ext cx="1603324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900" dirty="0" err="1">
                <a:latin typeface="+mn-ea"/>
              </a:rPr>
              <a:t>CancelInOut</a:t>
            </a:r>
            <a:r>
              <a:rPr kumimoji="1" lang="en-US" altLang="ko-Kore-KR" sz="900" dirty="0">
                <a:latin typeface="+mn-ea"/>
              </a:rPr>
              <a:t>,</a:t>
            </a:r>
          </a:p>
          <a:p>
            <a:pPr algn="ctr"/>
            <a:r>
              <a:rPr kumimoji="1" lang="en-US" altLang="ko-Kore-KR" sz="900" dirty="0" err="1">
                <a:latin typeface="+mn-ea"/>
              </a:rPr>
              <a:t>ChangeConLoc</a:t>
            </a:r>
            <a:r>
              <a:rPr kumimoji="1" lang="en-US" altLang="ko-Kore-KR" sz="900" dirty="0">
                <a:latin typeface="+mn-ea"/>
              </a:rPr>
              <a:t>,</a:t>
            </a:r>
          </a:p>
          <a:p>
            <a:pPr algn="ctr"/>
            <a:r>
              <a:rPr kumimoji="1" lang="en-US" altLang="ko-Kore-KR" sz="900" dirty="0" err="1">
                <a:latin typeface="+mn-ea"/>
              </a:rPr>
              <a:t>EmptyConCleaningResult</a:t>
            </a:r>
            <a:r>
              <a:rPr kumimoji="1" lang="en-US" altLang="ko-Kore-KR" sz="900" dirty="0">
                <a:latin typeface="+mn-ea"/>
              </a:rPr>
              <a:t>,</a:t>
            </a:r>
          </a:p>
          <a:p>
            <a:pPr algn="ctr"/>
            <a:r>
              <a:rPr kumimoji="1" lang="en-US" altLang="ko-Kore-KR" sz="900" dirty="0">
                <a:latin typeface="+mn-ea"/>
              </a:rPr>
              <a:t>EmptyConInspectionResult,</a:t>
            </a:r>
          </a:p>
          <a:p>
            <a:pPr algn="ctr"/>
            <a:r>
              <a:rPr kumimoji="1" lang="en-US" altLang="ko-Kore-KR" sz="900" dirty="0" err="1">
                <a:latin typeface="+mn-ea"/>
              </a:rPr>
              <a:t>EmptyConSwapResult</a:t>
            </a:r>
            <a:r>
              <a:rPr kumimoji="1" lang="en-US" altLang="ko-Kore-KR" sz="900" dirty="0">
                <a:latin typeface="+mn-ea"/>
              </a:rPr>
              <a:t>,</a:t>
            </a:r>
          </a:p>
          <a:p>
            <a:pPr algn="ctr"/>
            <a:r>
              <a:rPr kumimoji="1" lang="en-US" altLang="ko-Kore-KR" sz="900" dirty="0" err="1">
                <a:latin typeface="+mn-ea"/>
              </a:rPr>
              <a:t>EnterBlock</a:t>
            </a:r>
            <a:r>
              <a:rPr kumimoji="1" lang="en-US" altLang="ko-Kore-KR" sz="900" dirty="0">
                <a:latin typeface="+mn-ea"/>
              </a:rPr>
              <a:t>,</a:t>
            </a:r>
          </a:p>
          <a:p>
            <a:pPr algn="ctr"/>
            <a:r>
              <a:rPr kumimoji="1" lang="en-US" altLang="ko-Kore-KR" sz="900" dirty="0" err="1">
                <a:latin typeface="+mn-ea"/>
              </a:rPr>
              <a:t>JobDone</a:t>
            </a:r>
            <a:r>
              <a:rPr kumimoji="1" lang="en-US" altLang="ko-Kore-KR" sz="900" dirty="0">
                <a:latin typeface="+mn-ea"/>
              </a:rPr>
              <a:t>,</a:t>
            </a:r>
          </a:p>
          <a:p>
            <a:pPr algn="ctr"/>
            <a:r>
              <a:rPr kumimoji="1" lang="en-US" altLang="ko-Kore-KR" sz="900" dirty="0" err="1">
                <a:latin typeface="+mn-ea"/>
              </a:rPr>
              <a:t>OnCPSAutomationStart</a:t>
            </a:r>
            <a:r>
              <a:rPr kumimoji="1" lang="en-US" altLang="ko-Kore-KR" sz="900" dirty="0">
                <a:latin typeface="+mn-ea"/>
              </a:rPr>
              <a:t>,</a:t>
            </a:r>
          </a:p>
          <a:p>
            <a:pPr algn="ctr"/>
            <a:r>
              <a:rPr kumimoji="1" lang="en-US" altLang="ko-Kore-KR" sz="900" dirty="0" err="1">
                <a:latin typeface="+mn-ea"/>
              </a:rPr>
              <a:t>OnEmptyConCPSArrival</a:t>
            </a:r>
            <a:r>
              <a:rPr kumimoji="1" lang="en-US" altLang="ko-Kore-KR" sz="900" dirty="0">
                <a:latin typeface="+mn-ea"/>
              </a:rPr>
              <a:t>,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59" name="꺾인 연결선[E] 58">
            <a:extLst>
              <a:ext uri="{FF2B5EF4-FFF2-40B4-BE49-F238E27FC236}">
                <a16:creationId xmlns:a16="http://schemas.microsoft.com/office/drawing/2014/main" id="{40D5C373-7D51-402F-C4EE-002B33C1E8F5}"/>
              </a:ext>
            </a:extLst>
          </p:cNvPr>
          <p:cNvCxnSpPr>
            <a:cxnSpLocks/>
            <a:stCxn id="43" idx="3"/>
            <a:endCxn id="1731" idx="0"/>
          </p:cNvCxnSpPr>
          <p:nvPr/>
        </p:nvCxnSpPr>
        <p:spPr>
          <a:xfrm>
            <a:off x="5123509" y="2891987"/>
            <a:ext cx="3334273" cy="740222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2" name="직선 화살표 연결선 1431">
            <a:extLst>
              <a:ext uri="{FF2B5EF4-FFF2-40B4-BE49-F238E27FC236}">
                <a16:creationId xmlns:a16="http://schemas.microsoft.com/office/drawing/2014/main" id="{6189CDAE-C53C-DD48-3FD5-07D967258588}"/>
              </a:ext>
            </a:extLst>
          </p:cNvPr>
          <p:cNvCxnSpPr>
            <a:cxnSpLocks/>
            <a:stCxn id="43" idx="2"/>
            <a:endCxn id="1702" idx="0"/>
          </p:cNvCxnSpPr>
          <p:nvPr/>
        </p:nvCxnSpPr>
        <p:spPr>
          <a:xfrm rot="5400000">
            <a:off x="3154212" y="2441461"/>
            <a:ext cx="469891" cy="1944706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5" name="TextBox 1434">
            <a:extLst>
              <a:ext uri="{FF2B5EF4-FFF2-40B4-BE49-F238E27FC236}">
                <a16:creationId xmlns:a16="http://schemas.microsoft.com/office/drawing/2014/main" id="{A548E67E-65C2-F26D-2937-CA93FB7F4188}"/>
              </a:ext>
            </a:extLst>
          </p:cNvPr>
          <p:cNvSpPr txBox="1"/>
          <p:nvPr/>
        </p:nvSpPr>
        <p:spPr>
          <a:xfrm>
            <a:off x="6121365" y="1486750"/>
            <a:ext cx="15744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900" dirty="0">
                <a:latin typeface="+mn-ea"/>
              </a:rPr>
              <a:t>* </a:t>
            </a:r>
            <a:r>
              <a:rPr kumimoji="1" lang="en-US" altLang="ko-KR" sz="900" dirty="0" err="1">
                <a:latin typeface="+mn-ea"/>
              </a:rPr>
              <a:t>CopinoVerificationResult</a:t>
            </a:r>
            <a:br>
              <a:rPr kumimoji="1" lang="en-US" altLang="ko-KR" sz="900" dirty="0">
                <a:latin typeface="+mn-ea"/>
              </a:rPr>
            </a:br>
            <a:r>
              <a:rPr kumimoji="1" lang="ko-KR" altLang="en-US" sz="900" dirty="0">
                <a:latin typeface="+mn-ea"/>
              </a:rPr>
              <a:t>에 대한 흐름은 다음페이지</a:t>
            </a:r>
            <a:endParaRPr kumimoji="1" lang="en-US" altLang="ko-KR" sz="900" dirty="0">
              <a:latin typeface="+mn-ea"/>
            </a:endParaRPr>
          </a:p>
        </p:txBody>
      </p:sp>
      <p:cxnSp>
        <p:nvCxnSpPr>
          <p:cNvPr id="1414" name="직선 화살표 연결선 1431">
            <a:extLst>
              <a:ext uri="{FF2B5EF4-FFF2-40B4-BE49-F238E27FC236}">
                <a16:creationId xmlns:a16="http://schemas.microsoft.com/office/drawing/2014/main" id="{33C9F2BC-75DE-D56A-E246-FB30DC221613}"/>
              </a:ext>
            </a:extLst>
          </p:cNvPr>
          <p:cNvCxnSpPr>
            <a:cxnSpLocks/>
            <a:stCxn id="43" idx="2"/>
            <a:endCxn id="1614" idx="0"/>
          </p:cNvCxnSpPr>
          <p:nvPr/>
        </p:nvCxnSpPr>
        <p:spPr>
          <a:xfrm rot="5400000">
            <a:off x="3926607" y="3220868"/>
            <a:ext cx="476902" cy="392904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5" name="TextBox 1414">
            <a:extLst>
              <a:ext uri="{FF2B5EF4-FFF2-40B4-BE49-F238E27FC236}">
                <a16:creationId xmlns:a16="http://schemas.microsoft.com/office/drawing/2014/main" id="{464B40AE-27ED-71C6-246D-CC5172575A7F}"/>
              </a:ext>
            </a:extLst>
          </p:cNvPr>
          <p:cNvSpPr txBox="1"/>
          <p:nvPr/>
        </p:nvSpPr>
        <p:spPr>
          <a:xfrm>
            <a:off x="3095291" y="3150910"/>
            <a:ext cx="66556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900" dirty="0" err="1">
                <a:latin typeface="+mn-ea"/>
              </a:rPr>
              <a:t>GateOut</a:t>
            </a:r>
            <a:r>
              <a:rPr kumimoji="1" lang="ko-KR" altLang="en-US" sz="900" dirty="0">
                <a:latin typeface="+mn-ea"/>
              </a:rPr>
              <a:t> </a:t>
            </a:r>
            <a:endParaRPr kumimoji="1" lang="en-US" altLang="ko-KR" sz="900" dirty="0">
              <a:latin typeface="+mn-ea"/>
            </a:endParaRPr>
          </a:p>
        </p:txBody>
      </p:sp>
      <p:cxnSp>
        <p:nvCxnSpPr>
          <p:cNvPr id="1461" name="직선 화살표 연결선 1431">
            <a:extLst>
              <a:ext uri="{FF2B5EF4-FFF2-40B4-BE49-F238E27FC236}">
                <a16:creationId xmlns:a16="http://schemas.microsoft.com/office/drawing/2014/main" id="{C2BBA18B-BEE8-A648-1B16-D4DFC46AE6F1}"/>
              </a:ext>
            </a:extLst>
          </p:cNvPr>
          <p:cNvCxnSpPr>
            <a:cxnSpLocks/>
            <a:stCxn id="43" idx="2"/>
            <a:endCxn id="1708" idx="0"/>
          </p:cNvCxnSpPr>
          <p:nvPr/>
        </p:nvCxnSpPr>
        <p:spPr>
          <a:xfrm rot="16200000" flipH="1">
            <a:off x="4729836" y="2810543"/>
            <a:ext cx="464521" cy="120117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4" name="TextBox 1483">
            <a:extLst>
              <a:ext uri="{FF2B5EF4-FFF2-40B4-BE49-F238E27FC236}">
                <a16:creationId xmlns:a16="http://schemas.microsoft.com/office/drawing/2014/main" id="{01A9C643-ADF4-22A1-7476-424DB6C9158C}"/>
              </a:ext>
            </a:extLst>
          </p:cNvPr>
          <p:cNvSpPr txBox="1"/>
          <p:nvPr/>
        </p:nvSpPr>
        <p:spPr>
          <a:xfrm>
            <a:off x="4851903" y="3164239"/>
            <a:ext cx="13644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900" dirty="0" err="1">
                <a:latin typeface="+mn-ea"/>
              </a:rPr>
              <a:t>ReeferPlugInOutResult</a:t>
            </a:r>
            <a:endParaRPr kumimoji="1" lang="en-US" altLang="ko-KR" sz="900" dirty="0">
              <a:latin typeface="+mn-ea"/>
            </a:endParaRPr>
          </a:p>
        </p:txBody>
      </p:sp>
      <p:sp>
        <p:nvSpPr>
          <p:cNvPr id="1494" name="TextBox 1493">
            <a:extLst>
              <a:ext uri="{FF2B5EF4-FFF2-40B4-BE49-F238E27FC236}">
                <a16:creationId xmlns:a16="http://schemas.microsoft.com/office/drawing/2014/main" id="{9BE76EF5-DFAB-B218-89B1-21DAAD108D81}"/>
              </a:ext>
            </a:extLst>
          </p:cNvPr>
          <p:cNvSpPr txBox="1"/>
          <p:nvPr/>
        </p:nvSpPr>
        <p:spPr>
          <a:xfrm>
            <a:off x="6296140" y="3168165"/>
            <a:ext cx="11095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900" dirty="0" err="1">
                <a:latin typeface="+mn-ea"/>
              </a:rPr>
              <a:t>ReservationResult</a:t>
            </a:r>
            <a:endParaRPr kumimoji="1" lang="en-US" altLang="ko-KR" sz="900" dirty="0">
              <a:latin typeface="+mn-ea"/>
            </a:endParaRPr>
          </a:p>
        </p:txBody>
      </p:sp>
      <p:cxnSp>
        <p:nvCxnSpPr>
          <p:cNvPr id="1495" name="직선 화살표 연결선 1431">
            <a:extLst>
              <a:ext uri="{FF2B5EF4-FFF2-40B4-BE49-F238E27FC236}">
                <a16:creationId xmlns:a16="http://schemas.microsoft.com/office/drawing/2014/main" id="{88A2E9AD-4F46-F61B-B0A2-BBB447A6B222}"/>
              </a:ext>
            </a:extLst>
          </p:cNvPr>
          <p:cNvCxnSpPr>
            <a:cxnSpLocks/>
            <a:stCxn id="43" idx="2"/>
            <a:endCxn id="1717" idx="0"/>
          </p:cNvCxnSpPr>
          <p:nvPr/>
        </p:nvCxnSpPr>
        <p:spPr>
          <a:xfrm rot="16200000" flipH="1">
            <a:off x="5487934" y="2052445"/>
            <a:ext cx="443794" cy="2696642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5" name="직선 화살표 연결선 1554">
            <a:extLst>
              <a:ext uri="{FF2B5EF4-FFF2-40B4-BE49-F238E27FC236}">
                <a16:creationId xmlns:a16="http://schemas.microsoft.com/office/drawing/2014/main" id="{BD982613-1475-8E13-D076-E6226F354EF3}"/>
              </a:ext>
            </a:extLst>
          </p:cNvPr>
          <p:cNvCxnSpPr>
            <a:cxnSpLocks/>
            <a:stCxn id="1567" idx="3"/>
          </p:cNvCxnSpPr>
          <p:nvPr/>
        </p:nvCxnSpPr>
        <p:spPr>
          <a:xfrm flipH="1">
            <a:off x="1330702" y="3936278"/>
            <a:ext cx="17084" cy="1307071"/>
          </a:xfrm>
          <a:prstGeom prst="bentConnector4">
            <a:avLst>
              <a:gd name="adj1" fmla="val -1338094"/>
              <a:gd name="adj2" fmla="val 99635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8" name="TextBox 1557">
            <a:extLst>
              <a:ext uri="{FF2B5EF4-FFF2-40B4-BE49-F238E27FC236}">
                <a16:creationId xmlns:a16="http://schemas.microsoft.com/office/drawing/2014/main" id="{FBCA00B8-59A3-EF7B-1569-CDB860AC20EC}"/>
              </a:ext>
            </a:extLst>
          </p:cNvPr>
          <p:cNvSpPr txBox="1"/>
          <p:nvPr/>
        </p:nvSpPr>
        <p:spPr>
          <a:xfrm>
            <a:off x="163380" y="3710345"/>
            <a:ext cx="10976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이전 운송</a:t>
            </a:r>
            <a:br>
              <a:rPr kumimoji="1" lang="en-US" altLang="ko-KR" sz="1000" dirty="0">
                <a:solidFill>
                  <a:schemeClr val="tx1"/>
                </a:solidFill>
                <a:latin typeface="+mn-ea"/>
              </a:rPr>
            </a:br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정보와 동일</a:t>
            </a:r>
            <a:r>
              <a:rPr kumimoji="1" lang="en-US" altLang="ko-KR" sz="10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559" name="직사각형 1558">
            <a:extLst>
              <a:ext uri="{FF2B5EF4-FFF2-40B4-BE49-F238E27FC236}">
                <a16:creationId xmlns:a16="http://schemas.microsoft.com/office/drawing/2014/main" id="{CB1F1D28-3199-B3BD-67E4-E78D91B6B99B}"/>
              </a:ext>
            </a:extLst>
          </p:cNvPr>
          <p:cNvSpPr/>
          <p:nvPr/>
        </p:nvSpPr>
        <p:spPr>
          <a:xfrm>
            <a:off x="83631" y="5089024"/>
            <a:ext cx="1242029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운송상태 업데이트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560" name="TextBox 1559">
            <a:extLst>
              <a:ext uri="{FF2B5EF4-FFF2-40B4-BE49-F238E27FC236}">
                <a16:creationId xmlns:a16="http://schemas.microsoft.com/office/drawing/2014/main" id="{E5B8A565-A5D9-A364-4CAE-7A84757AA42B}"/>
              </a:ext>
            </a:extLst>
          </p:cNvPr>
          <p:cNvSpPr txBox="1"/>
          <p:nvPr/>
        </p:nvSpPr>
        <p:spPr>
          <a:xfrm>
            <a:off x="1276415" y="3735097"/>
            <a:ext cx="39637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573" name="직사각형 1572">
            <a:extLst>
              <a:ext uri="{FF2B5EF4-FFF2-40B4-BE49-F238E27FC236}">
                <a16:creationId xmlns:a16="http://schemas.microsoft.com/office/drawing/2014/main" id="{96014A4F-AF45-07E7-8299-9871454D280F}"/>
              </a:ext>
            </a:extLst>
          </p:cNvPr>
          <p:cNvSpPr/>
          <p:nvPr/>
        </p:nvSpPr>
        <p:spPr>
          <a:xfrm>
            <a:off x="78967" y="4495844"/>
            <a:ext cx="1242029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운송정보 저장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574" name="직선 화살표 연결선 1573">
            <a:extLst>
              <a:ext uri="{FF2B5EF4-FFF2-40B4-BE49-F238E27FC236}">
                <a16:creationId xmlns:a16="http://schemas.microsoft.com/office/drawing/2014/main" id="{4F86825B-3D07-E7B6-E10A-DC5AA2242D32}"/>
              </a:ext>
            </a:extLst>
          </p:cNvPr>
          <p:cNvCxnSpPr>
            <a:cxnSpLocks/>
            <a:stCxn id="1567" idx="2"/>
            <a:endCxn id="1573" idx="0"/>
          </p:cNvCxnSpPr>
          <p:nvPr/>
        </p:nvCxnSpPr>
        <p:spPr>
          <a:xfrm flipH="1">
            <a:off x="699982" y="4223160"/>
            <a:ext cx="105" cy="2726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87" name="TextBox 1586">
            <a:extLst>
              <a:ext uri="{FF2B5EF4-FFF2-40B4-BE49-F238E27FC236}">
                <a16:creationId xmlns:a16="http://schemas.microsoft.com/office/drawing/2014/main" id="{4C27729F-2E12-28B8-C574-76050BDA4F91}"/>
              </a:ext>
            </a:extLst>
          </p:cNvPr>
          <p:cNvSpPr txBox="1"/>
          <p:nvPr/>
        </p:nvSpPr>
        <p:spPr>
          <a:xfrm>
            <a:off x="626489" y="4188482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1588" name="직선 화살표 연결선 1587">
            <a:extLst>
              <a:ext uri="{FF2B5EF4-FFF2-40B4-BE49-F238E27FC236}">
                <a16:creationId xmlns:a16="http://schemas.microsoft.com/office/drawing/2014/main" id="{C6F07EAC-2AB3-D50B-C315-D4CB4E75C0DB}"/>
              </a:ext>
            </a:extLst>
          </p:cNvPr>
          <p:cNvCxnSpPr>
            <a:cxnSpLocks/>
            <a:stCxn id="1573" idx="2"/>
            <a:endCxn id="1559" idx="0"/>
          </p:cNvCxnSpPr>
          <p:nvPr/>
        </p:nvCxnSpPr>
        <p:spPr>
          <a:xfrm>
            <a:off x="699982" y="4803206"/>
            <a:ext cx="4664" cy="28581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0" name="직사각형 1589">
            <a:extLst>
              <a:ext uri="{FF2B5EF4-FFF2-40B4-BE49-F238E27FC236}">
                <a16:creationId xmlns:a16="http://schemas.microsoft.com/office/drawing/2014/main" id="{3F54D596-92AF-98DA-5BFE-85B25E368370}"/>
              </a:ext>
            </a:extLst>
          </p:cNvPr>
          <p:cNvSpPr/>
          <p:nvPr/>
        </p:nvSpPr>
        <p:spPr>
          <a:xfrm>
            <a:off x="106902" y="5691704"/>
            <a:ext cx="1223800" cy="354800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 err="1">
                <a:solidFill>
                  <a:schemeClr val="tx1"/>
                </a:solidFill>
                <a:latin typeface="+mn-ea"/>
              </a:rPr>
              <a:t>올컨</a:t>
            </a:r>
            <a:r>
              <a:rPr kumimoji="1" lang="en-US" altLang="ko-KR" sz="1100" dirty="0">
                <a:solidFill>
                  <a:schemeClr val="tx1"/>
                </a:solidFill>
                <a:latin typeface="+mn-ea"/>
              </a:rPr>
              <a:t>e </a:t>
            </a:r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팝업정보 저장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591" name="직선 화살표 연결선 1590">
            <a:extLst>
              <a:ext uri="{FF2B5EF4-FFF2-40B4-BE49-F238E27FC236}">
                <a16:creationId xmlns:a16="http://schemas.microsoft.com/office/drawing/2014/main" id="{65A32442-6AE5-3084-601B-E153411E4CCD}"/>
              </a:ext>
            </a:extLst>
          </p:cNvPr>
          <p:cNvCxnSpPr>
            <a:cxnSpLocks/>
          </p:cNvCxnSpPr>
          <p:nvPr/>
        </p:nvCxnSpPr>
        <p:spPr>
          <a:xfrm>
            <a:off x="688796" y="5402761"/>
            <a:ext cx="5042" cy="2877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4" name="다이아몬드 1613">
            <a:extLst>
              <a:ext uri="{FF2B5EF4-FFF2-40B4-BE49-F238E27FC236}">
                <a16:creationId xmlns:a16="http://schemas.microsoft.com/office/drawing/2014/main" id="{6CEB881F-C274-5FCC-8108-C17D06ECE9F5}"/>
              </a:ext>
            </a:extLst>
          </p:cNvPr>
          <p:cNvSpPr/>
          <p:nvPr/>
        </p:nvSpPr>
        <p:spPr>
          <a:xfrm>
            <a:off x="3320906" y="3655771"/>
            <a:ext cx="1295399" cy="57376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615" name="직선 화살표 연결선 1554">
            <a:extLst>
              <a:ext uri="{FF2B5EF4-FFF2-40B4-BE49-F238E27FC236}">
                <a16:creationId xmlns:a16="http://schemas.microsoft.com/office/drawing/2014/main" id="{2449BB53-3F44-0484-9D25-64CEDB95C5FE}"/>
              </a:ext>
            </a:extLst>
          </p:cNvPr>
          <p:cNvCxnSpPr>
            <a:cxnSpLocks/>
            <a:stCxn id="1614" idx="3"/>
          </p:cNvCxnSpPr>
          <p:nvPr/>
        </p:nvCxnSpPr>
        <p:spPr>
          <a:xfrm flipH="1">
            <a:off x="4599221" y="3942653"/>
            <a:ext cx="17084" cy="1307071"/>
          </a:xfrm>
          <a:prstGeom prst="bentConnector4">
            <a:avLst>
              <a:gd name="adj1" fmla="val -1338094"/>
              <a:gd name="adj2" fmla="val 100095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6" name="TextBox 1615">
            <a:extLst>
              <a:ext uri="{FF2B5EF4-FFF2-40B4-BE49-F238E27FC236}">
                <a16:creationId xmlns:a16="http://schemas.microsoft.com/office/drawing/2014/main" id="{153ADDFA-E4B9-0799-CE6C-29579FDD3E45}"/>
              </a:ext>
            </a:extLst>
          </p:cNvPr>
          <p:cNvSpPr txBox="1"/>
          <p:nvPr/>
        </p:nvSpPr>
        <p:spPr>
          <a:xfrm>
            <a:off x="3414092" y="3716530"/>
            <a:ext cx="10976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이전 운송</a:t>
            </a:r>
            <a:br>
              <a:rPr kumimoji="1" lang="en-US" altLang="ko-KR" sz="1000" dirty="0">
                <a:solidFill>
                  <a:schemeClr val="tx1"/>
                </a:solidFill>
                <a:latin typeface="+mn-ea"/>
              </a:rPr>
            </a:br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정보와 동일</a:t>
            </a:r>
            <a:r>
              <a:rPr kumimoji="1" lang="en-US" altLang="ko-KR" sz="10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617" name="직사각형 1616">
            <a:extLst>
              <a:ext uri="{FF2B5EF4-FFF2-40B4-BE49-F238E27FC236}">
                <a16:creationId xmlns:a16="http://schemas.microsoft.com/office/drawing/2014/main" id="{C9901423-F88F-53A5-6A6C-7763BD29C92C}"/>
              </a:ext>
            </a:extLst>
          </p:cNvPr>
          <p:cNvSpPr/>
          <p:nvPr/>
        </p:nvSpPr>
        <p:spPr>
          <a:xfrm>
            <a:off x="3352150" y="5095399"/>
            <a:ext cx="1242029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운송상태 업데이트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618" name="TextBox 1617">
            <a:extLst>
              <a:ext uri="{FF2B5EF4-FFF2-40B4-BE49-F238E27FC236}">
                <a16:creationId xmlns:a16="http://schemas.microsoft.com/office/drawing/2014/main" id="{B553085C-EAC7-AC53-E738-74A2A9AF50D0}"/>
              </a:ext>
            </a:extLst>
          </p:cNvPr>
          <p:cNvSpPr txBox="1"/>
          <p:nvPr/>
        </p:nvSpPr>
        <p:spPr>
          <a:xfrm>
            <a:off x="4517291" y="3731915"/>
            <a:ext cx="3942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619" name="직사각형 1618">
            <a:extLst>
              <a:ext uri="{FF2B5EF4-FFF2-40B4-BE49-F238E27FC236}">
                <a16:creationId xmlns:a16="http://schemas.microsoft.com/office/drawing/2014/main" id="{3B016A1C-11C6-B278-5FB5-E6B6610C7902}"/>
              </a:ext>
            </a:extLst>
          </p:cNvPr>
          <p:cNvSpPr/>
          <p:nvPr/>
        </p:nvSpPr>
        <p:spPr>
          <a:xfrm>
            <a:off x="3347486" y="4502219"/>
            <a:ext cx="1242029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운송정보 저장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620" name="직선 화살표 연결선 1619">
            <a:extLst>
              <a:ext uri="{FF2B5EF4-FFF2-40B4-BE49-F238E27FC236}">
                <a16:creationId xmlns:a16="http://schemas.microsoft.com/office/drawing/2014/main" id="{EEA4CF9B-C4E9-62FA-A570-0B5C1D9E8BFE}"/>
              </a:ext>
            </a:extLst>
          </p:cNvPr>
          <p:cNvCxnSpPr>
            <a:cxnSpLocks/>
            <a:stCxn id="1614" idx="2"/>
            <a:endCxn id="1619" idx="0"/>
          </p:cNvCxnSpPr>
          <p:nvPr/>
        </p:nvCxnSpPr>
        <p:spPr>
          <a:xfrm flipH="1">
            <a:off x="3968501" y="4229535"/>
            <a:ext cx="105" cy="2726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1" name="TextBox 1620">
            <a:extLst>
              <a:ext uri="{FF2B5EF4-FFF2-40B4-BE49-F238E27FC236}">
                <a16:creationId xmlns:a16="http://schemas.microsoft.com/office/drawing/2014/main" id="{72B29E62-2864-B1A3-1B62-DD826ADB5B41}"/>
              </a:ext>
            </a:extLst>
          </p:cNvPr>
          <p:cNvSpPr txBox="1"/>
          <p:nvPr/>
        </p:nvSpPr>
        <p:spPr>
          <a:xfrm>
            <a:off x="3907146" y="4181739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1622" name="직선 화살표 연결선 1621">
            <a:extLst>
              <a:ext uri="{FF2B5EF4-FFF2-40B4-BE49-F238E27FC236}">
                <a16:creationId xmlns:a16="http://schemas.microsoft.com/office/drawing/2014/main" id="{3B27F9C5-2E37-22D3-6646-BEFA6388B21A}"/>
              </a:ext>
            </a:extLst>
          </p:cNvPr>
          <p:cNvCxnSpPr>
            <a:cxnSpLocks/>
          </p:cNvCxnSpPr>
          <p:nvPr/>
        </p:nvCxnSpPr>
        <p:spPr>
          <a:xfrm>
            <a:off x="3892487" y="4808293"/>
            <a:ext cx="5042" cy="2877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3" name="직사각형 1622">
            <a:extLst>
              <a:ext uri="{FF2B5EF4-FFF2-40B4-BE49-F238E27FC236}">
                <a16:creationId xmlns:a16="http://schemas.microsoft.com/office/drawing/2014/main" id="{2E6EA006-15FA-90EA-AD1C-BD2D0EFC4D86}"/>
              </a:ext>
            </a:extLst>
          </p:cNvPr>
          <p:cNvSpPr/>
          <p:nvPr/>
        </p:nvSpPr>
        <p:spPr>
          <a:xfrm>
            <a:off x="3375421" y="5698079"/>
            <a:ext cx="1223800" cy="354800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운송정보 업데이트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624" name="직선 화살표 연결선 1623">
            <a:extLst>
              <a:ext uri="{FF2B5EF4-FFF2-40B4-BE49-F238E27FC236}">
                <a16:creationId xmlns:a16="http://schemas.microsoft.com/office/drawing/2014/main" id="{5499EC28-3429-04C9-1474-7D3202561461}"/>
              </a:ext>
            </a:extLst>
          </p:cNvPr>
          <p:cNvCxnSpPr>
            <a:cxnSpLocks/>
          </p:cNvCxnSpPr>
          <p:nvPr/>
        </p:nvCxnSpPr>
        <p:spPr>
          <a:xfrm>
            <a:off x="3918127" y="5410973"/>
            <a:ext cx="5042" cy="2877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27" name="TextBox 1626">
            <a:extLst>
              <a:ext uri="{FF2B5EF4-FFF2-40B4-BE49-F238E27FC236}">
                <a16:creationId xmlns:a16="http://schemas.microsoft.com/office/drawing/2014/main" id="{FAABCC70-A9C0-FDC0-2844-78CF88C46B8D}"/>
              </a:ext>
            </a:extLst>
          </p:cNvPr>
          <p:cNvSpPr txBox="1"/>
          <p:nvPr/>
        </p:nvSpPr>
        <p:spPr>
          <a:xfrm>
            <a:off x="2135522" y="3154957"/>
            <a:ext cx="52610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900" dirty="0" err="1">
                <a:latin typeface="+mn-ea"/>
              </a:rPr>
              <a:t>GateIn</a:t>
            </a:r>
            <a:endParaRPr kumimoji="1" lang="en-US" altLang="ko-KR" sz="900" dirty="0">
              <a:latin typeface="+mn-ea"/>
            </a:endParaRPr>
          </a:p>
        </p:txBody>
      </p:sp>
      <p:sp>
        <p:nvSpPr>
          <p:cNvPr id="1628" name="직사각형 1627">
            <a:extLst>
              <a:ext uri="{FF2B5EF4-FFF2-40B4-BE49-F238E27FC236}">
                <a16:creationId xmlns:a16="http://schemas.microsoft.com/office/drawing/2014/main" id="{9BD9A0D5-06DF-AC08-DE6B-0CCAAF7CFE54}"/>
              </a:ext>
            </a:extLst>
          </p:cNvPr>
          <p:cNvSpPr/>
          <p:nvPr/>
        </p:nvSpPr>
        <p:spPr>
          <a:xfrm>
            <a:off x="3375421" y="6339985"/>
            <a:ext cx="1234099" cy="354800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 err="1">
                <a:solidFill>
                  <a:schemeClr val="tx1"/>
                </a:solidFill>
                <a:latin typeface="+mn-ea"/>
              </a:rPr>
              <a:t>올컨</a:t>
            </a:r>
            <a:r>
              <a:rPr kumimoji="1" lang="en-US" altLang="ko-KR" sz="1100" dirty="0">
                <a:solidFill>
                  <a:schemeClr val="tx1"/>
                </a:solidFill>
                <a:latin typeface="+mn-ea"/>
              </a:rPr>
              <a:t>e </a:t>
            </a:r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팝업정보 저장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629" name="직선 화살표 연결선 1628">
            <a:extLst>
              <a:ext uri="{FF2B5EF4-FFF2-40B4-BE49-F238E27FC236}">
                <a16:creationId xmlns:a16="http://schemas.microsoft.com/office/drawing/2014/main" id="{3C53CE72-FD51-BE8F-88C3-6651F05D944B}"/>
              </a:ext>
            </a:extLst>
          </p:cNvPr>
          <p:cNvCxnSpPr>
            <a:cxnSpLocks/>
          </p:cNvCxnSpPr>
          <p:nvPr/>
        </p:nvCxnSpPr>
        <p:spPr>
          <a:xfrm>
            <a:off x="3928426" y="6052879"/>
            <a:ext cx="5042" cy="2877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9" name="다이아몬드 1678">
            <a:extLst>
              <a:ext uri="{FF2B5EF4-FFF2-40B4-BE49-F238E27FC236}">
                <a16:creationId xmlns:a16="http://schemas.microsoft.com/office/drawing/2014/main" id="{80FC59F0-CCA0-6450-9A55-CEB06B1E48FF}"/>
              </a:ext>
            </a:extLst>
          </p:cNvPr>
          <p:cNvSpPr/>
          <p:nvPr/>
        </p:nvSpPr>
        <p:spPr>
          <a:xfrm>
            <a:off x="1751658" y="4296124"/>
            <a:ext cx="1295399" cy="57376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680" name="직선 화살표 연결선 1554">
            <a:extLst>
              <a:ext uri="{FF2B5EF4-FFF2-40B4-BE49-F238E27FC236}">
                <a16:creationId xmlns:a16="http://schemas.microsoft.com/office/drawing/2014/main" id="{65D838D8-CBC4-0EFA-8876-52A28CD8CE75}"/>
              </a:ext>
            </a:extLst>
          </p:cNvPr>
          <p:cNvCxnSpPr>
            <a:cxnSpLocks/>
            <a:stCxn id="1679" idx="3"/>
          </p:cNvCxnSpPr>
          <p:nvPr/>
        </p:nvCxnSpPr>
        <p:spPr>
          <a:xfrm flipH="1">
            <a:off x="3029973" y="4583006"/>
            <a:ext cx="17084" cy="1307071"/>
          </a:xfrm>
          <a:prstGeom prst="bentConnector4">
            <a:avLst>
              <a:gd name="adj1" fmla="val -1338094"/>
              <a:gd name="adj2" fmla="val 100095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1" name="TextBox 1680">
            <a:extLst>
              <a:ext uri="{FF2B5EF4-FFF2-40B4-BE49-F238E27FC236}">
                <a16:creationId xmlns:a16="http://schemas.microsoft.com/office/drawing/2014/main" id="{FDCB23B8-8045-9C19-50B2-1A3E1236A05F}"/>
              </a:ext>
            </a:extLst>
          </p:cNvPr>
          <p:cNvSpPr txBox="1"/>
          <p:nvPr/>
        </p:nvSpPr>
        <p:spPr>
          <a:xfrm>
            <a:off x="1844979" y="4372268"/>
            <a:ext cx="10976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이전 운송</a:t>
            </a:r>
            <a:br>
              <a:rPr kumimoji="1" lang="en-US" altLang="ko-KR" sz="1000" dirty="0">
                <a:solidFill>
                  <a:schemeClr val="tx1"/>
                </a:solidFill>
                <a:latin typeface="+mn-ea"/>
              </a:rPr>
            </a:br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정보와 동일</a:t>
            </a:r>
            <a:r>
              <a:rPr kumimoji="1" lang="en-US" altLang="ko-KR" sz="10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682" name="직사각형 1681">
            <a:extLst>
              <a:ext uri="{FF2B5EF4-FFF2-40B4-BE49-F238E27FC236}">
                <a16:creationId xmlns:a16="http://schemas.microsoft.com/office/drawing/2014/main" id="{9BF2CCEE-DA70-A9C2-1586-B57FFA439241}"/>
              </a:ext>
            </a:extLst>
          </p:cNvPr>
          <p:cNvSpPr/>
          <p:nvPr/>
        </p:nvSpPr>
        <p:spPr>
          <a:xfrm>
            <a:off x="1782902" y="5735752"/>
            <a:ext cx="1242029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운송상태 업데이트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683" name="TextBox 1682">
            <a:extLst>
              <a:ext uri="{FF2B5EF4-FFF2-40B4-BE49-F238E27FC236}">
                <a16:creationId xmlns:a16="http://schemas.microsoft.com/office/drawing/2014/main" id="{02EC8D4A-EBA3-20DA-2149-3A88FF464E80}"/>
              </a:ext>
            </a:extLst>
          </p:cNvPr>
          <p:cNvSpPr txBox="1"/>
          <p:nvPr/>
        </p:nvSpPr>
        <p:spPr>
          <a:xfrm>
            <a:off x="2948043" y="4372268"/>
            <a:ext cx="3942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684" name="직사각형 1683">
            <a:extLst>
              <a:ext uri="{FF2B5EF4-FFF2-40B4-BE49-F238E27FC236}">
                <a16:creationId xmlns:a16="http://schemas.microsoft.com/office/drawing/2014/main" id="{10A03D4E-D0EE-CB6C-9FCB-95D669AC0B04}"/>
              </a:ext>
            </a:extLst>
          </p:cNvPr>
          <p:cNvSpPr/>
          <p:nvPr/>
        </p:nvSpPr>
        <p:spPr>
          <a:xfrm>
            <a:off x="1778238" y="5142572"/>
            <a:ext cx="1242029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운송정보 저장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685" name="직선 화살표 연결선 1684">
            <a:extLst>
              <a:ext uri="{FF2B5EF4-FFF2-40B4-BE49-F238E27FC236}">
                <a16:creationId xmlns:a16="http://schemas.microsoft.com/office/drawing/2014/main" id="{1848AC31-D3C5-5AED-AFA3-DE7647BE4A3C}"/>
              </a:ext>
            </a:extLst>
          </p:cNvPr>
          <p:cNvCxnSpPr>
            <a:cxnSpLocks/>
            <a:stCxn id="1679" idx="2"/>
            <a:endCxn id="1684" idx="0"/>
          </p:cNvCxnSpPr>
          <p:nvPr/>
        </p:nvCxnSpPr>
        <p:spPr>
          <a:xfrm flipH="1">
            <a:off x="2399253" y="4869888"/>
            <a:ext cx="105" cy="2726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86" name="TextBox 1685">
            <a:extLst>
              <a:ext uri="{FF2B5EF4-FFF2-40B4-BE49-F238E27FC236}">
                <a16:creationId xmlns:a16="http://schemas.microsoft.com/office/drawing/2014/main" id="{741DBC6F-FBB0-05C8-4470-542FE3C0AC74}"/>
              </a:ext>
            </a:extLst>
          </p:cNvPr>
          <p:cNvSpPr txBox="1"/>
          <p:nvPr/>
        </p:nvSpPr>
        <p:spPr>
          <a:xfrm>
            <a:off x="2337898" y="4822092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1687" name="직선 화살표 연결선 1686">
            <a:extLst>
              <a:ext uri="{FF2B5EF4-FFF2-40B4-BE49-F238E27FC236}">
                <a16:creationId xmlns:a16="http://schemas.microsoft.com/office/drawing/2014/main" id="{80D58538-A6B0-5D9A-F5E1-03A9C8140A3B}"/>
              </a:ext>
            </a:extLst>
          </p:cNvPr>
          <p:cNvCxnSpPr>
            <a:cxnSpLocks/>
            <a:endCxn id="1682" idx="0"/>
          </p:cNvCxnSpPr>
          <p:nvPr/>
        </p:nvCxnSpPr>
        <p:spPr>
          <a:xfrm>
            <a:off x="2401395" y="5447935"/>
            <a:ext cx="2522" cy="28781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0" name="직사각형 1689">
            <a:extLst>
              <a:ext uri="{FF2B5EF4-FFF2-40B4-BE49-F238E27FC236}">
                <a16:creationId xmlns:a16="http://schemas.microsoft.com/office/drawing/2014/main" id="{C5AC59D5-3A3A-90DF-2346-AB2E457DA8BF}"/>
              </a:ext>
            </a:extLst>
          </p:cNvPr>
          <p:cNvSpPr/>
          <p:nvPr/>
        </p:nvSpPr>
        <p:spPr>
          <a:xfrm>
            <a:off x="1793865" y="6340052"/>
            <a:ext cx="1234099" cy="354800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 err="1">
                <a:solidFill>
                  <a:schemeClr val="tx1"/>
                </a:solidFill>
                <a:latin typeface="+mn-ea"/>
              </a:rPr>
              <a:t>올컨</a:t>
            </a:r>
            <a:r>
              <a:rPr kumimoji="1" lang="en-US" altLang="ko-KR" sz="1100" dirty="0">
                <a:solidFill>
                  <a:schemeClr val="tx1"/>
                </a:solidFill>
                <a:latin typeface="+mn-ea"/>
              </a:rPr>
              <a:t>e </a:t>
            </a:r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팝업정보 저장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691" name="직선 화살표 연결선 1690">
            <a:extLst>
              <a:ext uri="{FF2B5EF4-FFF2-40B4-BE49-F238E27FC236}">
                <a16:creationId xmlns:a16="http://schemas.microsoft.com/office/drawing/2014/main" id="{E855D5E5-5C87-5AD3-D174-DB136E1FBA77}"/>
              </a:ext>
            </a:extLst>
          </p:cNvPr>
          <p:cNvCxnSpPr>
            <a:cxnSpLocks/>
          </p:cNvCxnSpPr>
          <p:nvPr/>
        </p:nvCxnSpPr>
        <p:spPr>
          <a:xfrm>
            <a:off x="2393532" y="6046504"/>
            <a:ext cx="5042" cy="28775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2" name="직사각형 1701">
            <a:extLst>
              <a:ext uri="{FF2B5EF4-FFF2-40B4-BE49-F238E27FC236}">
                <a16:creationId xmlns:a16="http://schemas.microsoft.com/office/drawing/2014/main" id="{DFD75592-E113-C069-497C-2C3A5A96FB7B}"/>
              </a:ext>
            </a:extLst>
          </p:cNvPr>
          <p:cNvSpPr/>
          <p:nvPr/>
        </p:nvSpPr>
        <p:spPr>
          <a:xfrm>
            <a:off x="1804904" y="3648760"/>
            <a:ext cx="1223800" cy="354800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운송정보 업데이트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704" name="직선 화살표 연결선 1703">
            <a:extLst>
              <a:ext uri="{FF2B5EF4-FFF2-40B4-BE49-F238E27FC236}">
                <a16:creationId xmlns:a16="http://schemas.microsoft.com/office/drawing/2014/main" id="{269F3A6D-8A2E-27EB-6A80-05AE37A4FD8A}"/>
              </a:ext>
            </a:extLst>
          </p:cNvPr>
          <p:cNvCxnSpPr>
            <a:cxnSpLocks/>
          </p:cNvCxnSpPr>
          <p:nvPr/>
        </p:nvCxnSpPr>
        <p:spPr>
          <a:xfrm>
            <a:off x="2415757" y="4008951"/>
            <a:ext cx="0" cy="28717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08" name="다이아몬드 1707">
            <a:extLst>
              <a:ext uri="{FF2B5EF4-FFF2-40B4-BE49-F238E27FC236}">
                <a16:creationId xmlns:a16="http://schemas.microsoft.com/office/drawing/2014/main" id="{0D0F43C0-88E0-06BD-D8A2-DAFBD7C915FB}"/>
              </a:ext>
            </a:extLst>
          </p:cNvPr>
          <p:cNvSpPr/>
          <p:nvPr/>
        </p:nvSpPr>
        <p:spPr>
          <a:xfrm>
            <a:off x="4914982" y="3643390"/>
            <a:ext cx="1295399" cy="57376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709" name="TextBox 1708">
            <a:extLst>
              <a:ext uri="{FF2B5EF4-FFF2-40B4-BE49-F238E27FC236}">
                <a16:creationId xmlns:a16="http://schemas.microsoft.com/office/drawing/2014/main" id="{CDD4A70F-9AE5-E4E4-442A-61AC4F56B758}"/>
              </a:ext>
            </a:extLst>
          </p:cNvPr>
          <p:cNvSpPr txBox="1"/>
          <p:nvPr/>
        </p:nvSpPr>
        <p:spPr>
          <a:xfrm>
            <a:off x="4985400" y="3729091"/>
            <a:ext cx="10976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운송정보 </a:t>
            </a:r>
            <a:br>
              <a:rPr kumimoji="1" lang="en-US" altLang="ko-KR" sz="1000" dirty="0">
                <a:solidFill>
                  <a:schemeClr val="tx1"/>
                </a:solidFill>
                <a:latin typeface="+mn-ea"/>
              </a:rPr>
            </a:br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존재</a:t>
            </a:r>
            <a:r>
              <a:rPr kumimoji="1" lang="en-US" altLang="ko-KR" sz="10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714" name="직선 화살표 연결선 1713">
            <a:extLst>
              <a:ext uri="{FF2B5EF4-FFF2-40B4-BE49-F238E27FC236}">
                <a16:creationId xmlns:a16="http://schemas.microsoft.com/office/drawing/2014/main" id="{1385461A-D3A1-D331-E6C6-C58804435624}"/>
              </a:ext>
            </a:extLst>
          </p:cNvPr>
          <p:cNvCxnSpPr>
            <a:cxnSpLocks/>
          </p:cNvCxnSpPr>
          <p:nvPr/>
        </p:nvCxnSpPr>
        <p:spPr>
          <a:xfrm flipH="1">
            <a:off x="5562734" y="4220953"/>
            <a:ext cx="105" cy="2726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5" name="TextBox 1714">
            <a:extLst>
              <a:ext uri="{FF2B5EF4-FFF2-40B4-BE49-F238E27FC236}">
                <a16:creationId xmlns:a16="http://schemas.microsoft.com/office/drawing/2014/main" id="{B0B2B7E5-7128-969F-B3A7-80705E5588BE}"/>
              </a:ext>
            </a:extLst>
          </p:cNvPr>
          <p:cNvSpPr txBox="1"/>
          <p:nvPr/>
        </p:nvSpPr>
        <p:spPr>
          <a:xfrm>
            <a:off x="5501379" y="4173157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716" name="직사각형 1715">
            <a:extLst>
              <a:ext uri="{FF2B5EF4-FFF2-40B4-BE49-F238E27FC236}">
                <a16:creationId xmlns:a16="http://schemas.microsoft.com/office/drawing/2014/main" id="{723C9698-D7DF-BB44-C87F-8260757F1B1C}"/>
              </a:ext>
            </a:extLst>
          </p:cNvPr>
          <p:cNvSpPr/>
          <p:nvPr/>
        </p:nvSpPr>
        <p:spPr>
          <a:xfrm>
            <a:off x="4951730" y="4495844"/>
            <a:ext cx="1242029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 err="1">
                <a:solidFill>
                  <a:schemeClr val="tx1"/>
                </a:solidFill>
                <a:latin typeface="+mn-ea"/>
              </a:rPr>
              <a:t>냉컨상태</a:t>
            </a:r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 저장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717" name="다이아몬드 1716">
            <a:extLst>
              <a:ext uri="{FF2B5EF4-FFF2-40B4-BE49-F238E27FC236}">
                <a16:creationId xmlns:a16="http://schemas.microsoft.com/office/drawing/2014/main" id="{048EA617-D402-1CE3-CA8A-CF882C0F858B}"/>
              </a:ext>
            </a:extLst>
          </p:cNvPr>
          <p:cNvSpPr/>
          <p:nvPr/>
        </p:nvSpPr>
        <p:spPr>
          <a:xfrm>
            <a:off x="6410452" y="3622663"/>
            <a:ext cx="1295399" cy="57376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718" name="TextBox 1717">
            <a:extLst>
              <a:ext uri="{FF2B5EF4-FFF2-40B4-BE49-F238E27FC236}">
                <a16:creationId xmlns:a16="http://schemas.microsoft.com/office/drawing/2014/main" id="{509B8059-0F3C-036C-BAC4-D99B5499F1FB}"/>
              </a:ext>
            </a:extLst>
          </p:cNvPr>
          <p:cNvSpPr txBox="1"/>
          <p:nvPr/>
        </p:nvSpPr>
        <p:spPr>
          <a:xfrm>
            <a:off x="6509343" y="3731915"/>
            <a:ext cx="10976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이전 운송정보 </a:t>
            </a:r>
            <a:br>
              <a:rPr kumimoji="1" lang="en-US" altLang="ko-KR" sz="1000" dirty="0">
                <a:solidFill>
                  <a:schemeClr val="tx1"/>
                </a:solidFill>
                <a:latin typeface="+mn-ea"/>
              </a:rPr>
            </a:br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존재</a:t>
            </a:r>
            <a:r>
              <a:rPr kumimoji="1" lang="en-US" altLang="ko-KR" sz="10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719" name="직선 화살표 연결선 1718">
            <a:extLst>
              <a:ext uri="{FF2B5EF4-FFF2-40B4-BE49-F238E27FC236}">
                <a16:creationId xmlns:a16="http://schemas.microsoft.com/office/drawing/2014/main" id="{DFBA9FA8-FDB9-BF2C-E130-29780E659D20}"/>
              </a:ext>
            </a:extLst>
          </p:cNvPr>
          <p:cNvCxnSpPr>
            <a:cxnSpLocks/>
          </p:cNvCxnSpPr>
          <p:nvPr/>
        </p:nvCxnSpPr>
        <p:spPr>
          <a:xfrm flipH="1">
            <a:off x="7047498" y="4205973"/>
            <a:ext cx="105" cy="2726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20" name="TextBox 1719">
            <a:extLst>
              <a:ext uri="{FF2B5EF4-FFF2-40B4-BE49-F238E27FC236}">
                <a16:creationId xmlns:a16="http://schemas.microsoft.com/office/drawing/2014/main" id="{9737B6D3-AE30-EC74-03CA-6002C8107D21}"/>
              </a:ext>
            </a:extLst>
          </p:cNvPr>
          <p:cNvSpPr txBox="1"/>
          <p:nvPr/>
        </p:nvSpPr>
        <p:spPr>
          <a:xfrm>
            <a:off x="6996849" y="4152430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721" name="직사각형 1720">
            <a:extLst>
              <a:ext uri="{FF2B5EF4-FFF2-40B4-BE49-F238E27FC236}">
                <a16:creationId xmlns:a16="http://schemas.microsoft.com/office/drawing/2014/main" id="{142B521F-F939-1C7B-823D-AE4BA94E239F}"/>
              </a:ext>
            </a:extLst>
          </p:cNvPr>
          <p:cNvSpPr/>
          <p:nvPr/>
        </p:nvSpPr>
        <p:spPr>
          <a:xfrm>
            <a:off x="6447200" y="4475117"/>
            <a:ext cx="1242029" cy="3838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>
                <a:solidFill>
                  <a:schemeClr val="tx1"/>
                </a:solidFill>
                <a:latin typeface="+mn-ea"/>
              </a:rPr>
              <a:t>예약정보 업데이트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731" name="다이아몬드 1730">
            <a:extLst>
              <a:ext uri="{FF2B5EF4-FFF2-40B4-BE49-F238E27FC236}">
                <a16:creationId xmlns:a16="http://schemas.microsoft.com/office/drawing/2014/main" id="{8B5E4402-3FAA-FD1A-9151-2FEA61418E7E}"/>
              </a:ext>
            </a:extLst>
          </p:cNvPr>
          <p:cNvSpPr/>
          <p:nvPr/>
        </p:nvSpPr>
        <p:spPr>
          <a:xfrm>
            <a:off x="7810082" y="3632209"/>
            <a:ext cx="1295399" cy="57376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732" name="TextBox 1731">
            <a:extLst>
              <a:ext uri="{FF2B5EF4-FFF2-40B4-BE49-F238E27FC236}">
                <a16:creationId xmlns:a16="http://schemas.microsoft.com/office/drawing/2014/main" id="{5ED46EA7-477C-829A-E4EF-8F0E0DD45DEC}"/>
              </a:ext>
            </a:extLst>
          </p:cNvPr>
          <p:cNvSpPr txBox="1"/>
          <p:nvPr/>
        </p:nvSpPr>
        <p:spPr>
          <a:xfrm>
            <a:off x="7883006" y="3720082"/>
            <a:ext cx="109761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운송정보 </a:t>
            </a:r>
            <a:br>
              <a:rPr kumimoji="1" lang="en-US" altLang="ko-KR" sz="1000" dirty="0">
                <a:solidFill>
                  <a:schemeClr val="tx1"/>
                </a:solidFill>
                <a:latin typeface="+mn-ea"/>
              </a:rPr>
            </a:br>
            <a:r>
              <a:rPr kumimoji="1" lang="ko-KR" altLang="en-US" sz="1000" dirty="0">
                <a:solidFill>
                  <a:schemeClr val="tx1"/>
                </a:solidFill>
                <a:latin typeface="+mn-ea"/>
              </a:rPr>
              <a:t>존재</a:t>
            </a:r>
            <a:r>
              <a:rPr kumimoji="1" lang="en-US" altLang="ko-KR" sz="10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733" name="직선 화살표 연결선 1732">
            <a:extLst>
              <a:ext uri="{FF2B5EF4-FFF2-40B4-BE49-F238E27FC236}">
                <a16:creationId xmlns:a16="http://schemas.microsoft.com/office/drawing/2014/main" id="{E4F0EA50-C7AE-40EB-6794-5206DDE70D60}"/>
              </a:ext>
            </a:extLst>
          </p:cNvPr>
          <p:cNvCxnSpPr>
            <a:cxnSpLocks/>
          </p:cNvCxnSpPr>
          <p:nvPr/>
        </p:nvCxnSpPr>
        <p:spPr>
          <a:xfrm flipH="1">
            <a:off x="8457782" y="4226959"/>
            <a:ext cx="105" cy="27268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4" name="TextBox 1733">
            <a:extLst>
              <a:ext uri="{FF2B5EF4-FFF2-40B4-BE49-F238E27FC236}">
                <a16:creationId xmlns:a16="http://schemas.microsoft.com/office/drawing/2014/main" id="{486634E9-DE67-6497-2EF4-8833515448F2}"/>
              </a:ext>
            </a:extLst>
          </p:cNvPr>
          <p:cNvSpPr txBox="1"/>
          <p:nvPr/>
        </p:nvSpPr>
        <p:spPr>
          <a:xfrm>
            <a:off x="8396427" y="4179163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735" name="직사각형 1734">
            <a:extLst>
              <a:ext uri="{FF2B5EF4-FFF2-40B4-BE49-F238E27FC236}">
                <a16:creationId xmlns:a16="http://schemas.microsoft.com/office/drawing/2014/main" id="{81AB38E4-5163-2C5E-C802-63DBF0601A43}"/>
              </a:ext>
            </a:extLst>
          </p:cNvPr>
          <p:cNvSpPr/>
          <p:nvPr/>
        </p:nvSpPr>
        <p:spPr>
          <a:xfrm>
            <a:off x="7846778" y="4501850"/>
            <a:ext cx="1242029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 err="1">
                <a:solidFill>
                  <a:schemeClr val="tx1"/>
                </a:solidFill>
                <a:latin typeface="+mn-ea"/>
              </a:rPr>
              <a:t>코피노</a:t>
            </a:r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 삭제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737" name="직선 화살표 연결선 1736">
            <a:extLst>
              <a:ext uri="{FF2B5EF4-FFF2-40B4-BE49-F238E27FC236}">
                <a16:creationId xmlns:a16="http://schemas.microsoft.com/office/drawing/2014/main" id="{BD42ED6F-E704-1860-CDFC-1BEDC1139950}"/>
              </a:ext>
            </a:extLst>
          </p:cNvPr>
          <p:cNvCxnSpPr>
            <a:cxnSpLocks/>
            <a:stCxn id="1708" idx="3"/>
            <a:endCxn id="1740" idx="1"/>
          </p:cNvCxnSpPr>
          <p:nvPr/>
        </p:nvCxnSpPr>
        <p:spPr>
          <a:xfrm>
            <a:off x="6210381" y="3930272"/>
            <a:ext cx="209095" cy="1997411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0" name="직사각형 1739">
            <a:extLst>
              <a:ext uri="{FF2B5EF4-FFF2-40B4-BE49-F238E27FC236}">
                <a16:creationId xmlns:a16="http://schemas.microsoft.com/office/drawing/2014/main" id="{85A0A1C5-37EF-3260-E5FA-CE5656ECE199}"/>
              </a:ext>
            </a:extLst>
          </p:cNvPr>
          <p:cNvSpPr/>
          <p:nvPr/>
        </p:nvSpPr>
        <p:spPr>
          <a:xfrm>
            <a:off x="6419476" y="5735752"/>
            <a:ext cx="1242029" cy="3838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+mn-ea"/>
              </a:rPr>
              <a:t>종료</a:t>
            </a:r>
            <a:endParaRPr kumimoji="1" lang="ko-Kore-KR" altLang="en-US" sz="11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744" name="직선 화살표 연결선 1736">
            <a:extLst>
              <a:ext uri="{FF2B5EF4-FFF2-40B4-BE49-F238E27FC236}">
                <a16:creationId xmlns:a16="http://schemas.microsoft.com/office/drawing/2014/main" id="{A1CEEC88-BFFC-873C-8256-2629FD6232A5}"/>
              </a:ext>
            </a:extLst>
          </p:cNvPr>
          <p:cNvCxnSpPr>
            <a:cxnSpLocks/>
            <a:stCxn id="1717" idx="3"/>
            <a:endCxn id="1740" idx="0"/>
          </p:cNvCxnSpPr>
          <p:nvPr/>
        </p:nvCxnSpPr>
        <p:spPr>
          <a:xfrm flipH="1">
            <a:off x="7040491" y="3909545"/>
            <a:ext cx="665360" cy="1826207"/>
          </a:xfrm>
          <a:prstGeom prst="bentConnector4">
            <a:avLst>
              <a:gd name="adj1" fmla="val -6329"/>
              <a:gd name="adj2" fmla="val 57855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0" name="직선 화살표 연결선 1736">
            <a:extLst>
              <a:ext uri="{FF2B5EF4-FFF2-40B4-BE49-F238E27FC236}">
                <a16:creationId xmlns:a16="http://schemas.microsoft.com/office/drawing/2014/main" id="{4C29BFAF-9D7D-A1CC-E451-6CFEA8166FFD}"/>
              </a:ext>
            </a:extLst>
          </p:cNvPr>
          <p:cNvCxnSpPr>
            <a:cxnSpLocks/>
          </p:cNvCxnSpPr>
          <p:nvPr/>
        </p:nvCxnSpPr>
        <p:spPr>
          <a:xfrm rot="10800000" flipV="1">
            <a:off x="7681078" y="3919091"/>
            <a:ext cx="148577" cy="2008592"/>
          </a:xfrm>
          <a:prstGeom prst="bentConnector3">
            <a:avLst>
              <a:gd name="adj1" fmla="val 25707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60" name="TextBox 1759">
            <a:extLst>
              <a:ext uri="{FF2B5EF4-FFF2-40B4-BE49-F238E27FC236}">
                <a16:creationId xmlns:a16="http://schemas.microsoft.com/office/drawing/2014/main" id="{B43A34CB-0354-6BC7-38B5-1DE87A8E8D89}"/>
              </a:ext>
            </a:extLst>
          </p:cNvPr>
          <p:cNvSpPr txBox="1"/>
          <p:nvPr/>
        </p:nvSpPr>
        <p:spPr>
          <a:xfrm>
            <a:off x="5924002" y="5361011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761" name="TextBox 1760">
            <a:extLst>
              <a:ext uri="{FF2B5EF4-FFF2-40B4-BE49-F238E27FC236}">
                <a16:creationId xmlns:a16="http://schemas.microsoft.com/office/drawing/2014/main" id="{C6D17E2D-F74E-2BCD-538B-04E257DDE619}"/>
              </a:ext>
            </a:extLst>
          </p:cNvPr>
          <p:cNvSpPr txBox="1"/>
          <p:nvPr/>
        </p:nvSpPr>
        <p:spPr>
          <a:xfrm>
            <a:off x="6656362" y="5361011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762" name="TextBox 1761">
            <a:extLst>
              <a:ext uri="{FF2B5EF4-FFF2-40B4-BE49-F238E27FC236}">
                <a16:creationId xmlns:a16="http://schemas.microsoft.com/office/drawing/2014/main" id="{D6EF4605-5264-6770-1CA5-EFECC52B44DD}"/>
              </a:ext>
            </a:extLst>
          </p:cNvPr>
          <p:cNvSpPr txBox="1"/>
          <p:nvPr/>
        </p:nvSpPr>
        <p:spPr>
          <a:xfrm>
            <a:off x="7714875" y="5361011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94506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220EBF-1262-E2F9-194F-7D9603FA3FB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734E1D2-3B17-4D9A-766E-14E5CE56DE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ko-KR" altLang="en-US"/>
              <a:t>  </a:t>
            </a:r>
            <a:fld id="{41B8E6F8-6D1B-4E04-A381-DA25B1723728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 </a:t>
            </a:r>
            <a:endParaRPr lang="ko-KR" altLang="en-US" dirty="0"/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1820EB4-F757-915B-1BAC-A60B6BBD4071}"/>
              </a:ext>
            </a:extLst>
          </p:cNvPr>
          <p:cNvSpPr/>
          <p:nvPr/>
        </p:nvSpPr>
        <p:spPr>
          <a:xfrm>
            <a:off x="3336489" y="25786"/>
            <a:ext cx="1977777" cy="4226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기존 </a:t>
            </a:r>
            <a:r>
              <a:rPr kumimoji="1" lang="ko-KR" altLang="en-US" sz="900" dirty="0" err="1">
                <a:solidFill>
                  <a:schemeClr val="tx1"/>
                </a:solidFill>
                <a:latin typeface="+mn-ea"/>
              </a:rPr>
              <a:t>코피노</a:t>
            </a:r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 데이터 조회 및 블록체인에서 </a:t>
            </a:r>
            <a:r>
              <a:rPr kumimoji="1" lang="en-US" altLang="ko-KR" sz="900" dirty="0">
                <a:solidFill>
                  <a:schemeClr val="tx1"/>
                </a:solidFill>
                <a:latin typeface="+mn-ea"/>
              </a:rPr>
              <a:t>COPINO </a:t>
            </a:r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정보 조회 및 검증</a:t>
            </a:r>
            <a:endParaRPr kumimoji="1" lang="ko-Kore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80000FBA-C029-8668-01FA-FF432FB399E0}"/>
              </a:ext>
            </a:extLst>
          </p:cNvPr>
          <p:cNvCxnSpPr>
            <a:cxnSpLocks/>
            <a:stCxn id="4" idx="2"/>
            <a:endCxn id="56" idx="0"/>
          </p:cNvCxnSpPr>
          <p:nvPr/>
        </p:nvCxnSpPr>
        <p:spPr>
          <a:xfrm flipH="1">
            <a:off x="4321109" y="448422"/>
            <a:ext cx="4269" cy="1422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C632D915-5BA4-B78D-67E5-7E6D1B08A5E5}"/>
              </a:ext>
            </a:extLst>
          </p:cNvPr>
          <p:cNvCxnSpPr>
            <a:cxnSpLocks/>
            <a:stCxn id="56" idx="2"/>
          </p:cNvCxnSpPr>
          <p:nvPr/>
        </p:nvCxnSpPr>
        <p:spPr>
          <a:xfrm>
            <a:off x="4321109" y="987726"/>
            <a:ext cx="0" cy="1685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E84C7864-7201-9D33-2392-7AE3D7416070}"/>
              </a:ext>
            </a:extLst>
          </p:cNvPr>
          <p:cNvSpPr/>
          <p:nvPr/>
        </p:nvSpPr>
        <p:spPr>
          <a:xfrm>
            <a:off x="764898" y="4440142"/>
            <a:ext cx="1223800" cy="3274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운송정보 업데이트</a:t>
            </a:r>
            <a:endParaRPr kumimoji="1" lang="ko-Kore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30" name="직선 화살표 연결선 1554">
            <a:extLst>
              <a:ext uri="{FF2B5EF4-FFF2-40B4-BE49-F238E27FC236}">
                <a16:creationId xmlns:a16="http://schemas.microsoft.com/office/drawing/2014/main" id="{443BAA87-42B6-2972-9B86-63F51498F450}"/>
              </a:ext>
            </a:extLst>
          </p:cNvPr>
          <p:cNvCxnSpPr>
            <a:cxnSpLocks/>
            <a:stCxn id="169" idx="3"/>
            <a:endCxn id="208" idx="3"/>
          </p:cNvCxnSpPr>
          <p:nvPr/>
        </p:nvCxnSpPr>
        <p:spPr>
          <a:xfrm flipH="1">
            <a:off x="3875506" y="2804461"/>
            <a:ext cx="2547762" cy="3055869"/>
          </a:xfrm>
          <a:prstGeom prst="bentConnector3">
            <a:avLst>
              <a:gd name="adj1" fmla="val -8973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53D3936-EFF9-4E0F-9E1D-5B416CE4A9B8}"/>
              </a:ext>
            </a:extLst>
          </p:cNvPr>
          <p:cNvSpPr txBox="1"/>
          <p:nvPr/>
        </p:nvSpPr>
        <p:spPr>
          <a:xfrm>
            <a:off x="6345666" y="2618800"/>
            <a:ext cx="3942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1D74160-FB3B-3F71-947A-B6C5EA060374}"/>
              </a:ext>
            </a:extLst>
          </p:cNvPr>
          <p:cNvSpPr txBox="1"/>
          <p:nvPr/>
        </p:nvSpPr>
        <p:spPr>
          <a:xfrm>
            <a:off x="4250583" y="952899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56" name="다이아몬드 55">
            <a:extLst>
              <a:ext uri="{FF2B5EF4-FFF2-40B4-BE49-F238E27FC236}">
                <a16:creationId xmlns:a16="http://schemas.microsoft.com/office/drawing/2014/main" id="{27DFC821-D778-7219-C423-3677B200F56A}"/>
              </a:ext>
            </a:extLst>
          </p:cNvPr>
          <p:cNvSpPr/>
          <p:nvPr/>
        </p:nvSpPr>
        <p:spPr>
          <a:xfrm>
            <a:off x="3673409" y="590630"/>
            <a:ext cx="1295399" cy="397096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32ACACA-2E88-87F0-398B-73CE2933EC74}"/>
              </a:ext>
            </a:extLst>
          </p:cNvPr>
          <p:cNvSpPr txBox="1"/>
          <p:nvPr/>
        </p:nvSpPr>
        <p:spPr>
          <a:xfrm>
            <a:off x="3773540" y="638224"/>
            <a:ext cx="10976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유효한 </a:t>
            </a:r>
            <a:r>
              <a:rPr kumimoji="1" lang="ko-KR" altLang="en-US" sz="900" dirty="0" err="1">
                <a:solidFill>
                  <a:schemeClr val="tx1"/>
                </a:solidFill>
                <a:latin typeface="+mn-ea"/>
              </a:rPr>
              <a:t>코피노</a:t>
            </a:r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 데이터</a:t>
            </a:r>
            <a:r>
              <a:rPr kumimoji="1" lang="en-US" altLang="ko-KR" sz="9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5" name="다이아몬드 74">
            <a:extLst>
              <a:ext uri="{FF2B5EF4-FFF2-40B4-BE49-F238E27FC236}">
                <a16:creationId xmlns:a16="http://schemas.microsoft.com/office/drawing/2014/main" id="{2BFE519D-9335-5C0F-A880-2B60AD7E370F}"/>
              </a:ext>
            </a:extLst>
          </p:cNvPr>
          <p:cNvSpPr/>
          <p:nvPr/>
        </p:nvSpPr>
        <p:spPr>
          <a:xfrm>
            <a:off x="3681143" y="1152283"/>
            <a:ext cx="1295399" cy="397096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3AD290F-220F-EF38-731A-6DEB85A64511}"/>
              </a:ext>
            </a:extLst>
          </p:cNvPr>
          <p:cNvSpPr txBox="1"/>
          <p:nvPr/>
        </p:nvSpPr>
        <p:spPr>
          <a:xfrm>
            <a:off x="3781274" y="1222156"/>
            <a:ext cx="109761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  <a:latin typeface="+mn-ea"/>
              </a:rPr>
              <a:t>COPINO </a:t>
            </a:r>
            <a:r>
              <a:rPr kumimoji="1" lang="ko-KR" altLang="en-US" sz="800" dirty="0">
                <a:solidFill>
                  <a:schemeClr val="tx1"/>
                </a:solidFill>
                <a:latin typeface="+mn-ea"/>
              </a:rPr>
              <a:t>저장 필요 여부</a:t>
            </a:r>
            <a:r>
              <a:rPr kumimoji="1" lang="en-US" altLang="ko-KR" sz="8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8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B6AC88A4-D577-94A5-B9AA-B56A8B59D152}"/>
              </a:ext>
            </a:extLst>
          </p:cNvPr>
          <p:cNvCxnSpPr>
            <a:cxnSpLocks/>
          </p:cNvCxnSpPr>
          <p:nvPr/>
        </p:nvCxnSpPr>
        <p:spPr>
          <a:xfrm>
            <a:off x="4324327" y="1548797"/>
            <a:ext cx="0" cy="16850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다이아몬드 82">
            <a:extLst>
              <a:ext uri="{FF2B5EF4-FFF2-40B4-BE49-F238E27FC236}">
                <a16:creationId xmlns:a16="http://schemas.microsoft.com/office/drawing/2014/main" id="{7FAE56FE-CF76-471C-2472-BDD6B90CF08B}"/>
              </a:ext>
            </a:extLst>
          </p:cNvPr>
          <p:cNvSpPr/>
          <p:nvPr/>
        </p:nvSpPr>
        <p:spPr>
          <a:xfrm>
            <a:off x="3670616" y="1715028"/>
            <a:ext cx="1295399" cy="397096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1E7B43D-B5FF-F82C-A6FE-75BF576DF4E2}"/>
              </a:ext>
            </a:extLst>
          </p:cNvPr>
          <p:cNvSpPr txBox="1"/>
          <p:nvPr/>
        </p:nvSpPr>
        <p:spPr>
          <a:xfrm>
            <a:off x="3743052" y="1764813"/>
            <a:ext cx="109761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800" dirty="0">
                <a:solidFill>
                  <a:schemeClr val="tx1"/>
                </a:solidFill>
                <a:latin typeface="+mn-ea"/>
              </a:rPr>
              <a:t>기존 운송 오더 존재</a:t>
            </a:r>
            <a:r>
              <a:rPr kumimoji="1" lang="en-US" altLang="ko-KR" sz="8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8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01" name="직선 화살표 연결선 100">
            <a:extLst>
              <a:ext uri="{FF2B5EF4-FFF2-40B4-BE49-F238E27FC236}">
                <a16:creationId xmlns:a16="http://schemas.microsoft.com/office/drawing/2014/main" id="{CFF63838-7485-B798-6981-9C0D4E8C35D7}"/>
              </a:ext>
            </a:extLst>
          </p:cNvPr>
          <p:cNvCxnSpPr>
            <a:cxnSpLocks/>
            <a:stCxn id="83" idx="1"/>
            <a:endCxn id="102" idx="0"/>
          </p:cNvCxnSpPr>
          <p:nvPr/>
        </p:nvCxnSpPr>
        <p:spPr>
          <a:xfrm rot="10800000" flipV="1">
            <a:off x="2910874" y="1913576"/>
            <a:ext cx="759743" cy="299448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다이아몬드 101">
            <a:extLst>
              <a:ext uri="{FF2B5EF4-FFF2-40B4-BE49-F238E27FC236}">
                <a16:creationId xmlns:a16="http://schemas.microsoft.com/office/drawing/2014/main" id="{BDAEB327-1A0B-B4B3-59AB-899BBAD5FF59}"/>
              </a:ext>
            </a:extLst>
          </p:cNvPr>
          <p:cNvSpPr/>
          <p:nvPr/>
        </p:nvSpPr>
        <p:spPr>
          <a:xfrm>
            <a:off x="2263173" y="2213024"/>
            <a:ext cx="1295399" cy="397096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5407C03C-9BE9-323F-7541-2FDA7A221C16}"/>
              </a:ext>
            </a:extLst>
          </p:cNvPr>
          <p:cNvSpPr txBox="1"/>
          <p:nvPr/>
        </p:nvSpPr>
        <p:spPr>
          <a:xfrm>
            <a:off x="2362066" y="2258144"/>
            <a:ext cx="109761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  <a:latin typeface="+mn-ea"/>
              </a:rPr>
              <a:t>GATE OUT or CANCEL?</a:t>
            </a:r>
            <a:endParaRPr kumimoji="1" lang="ko-Kore-KR" altLang="en-US" sz="8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CCD117A-D998-83C7-E838-D4440C62859C}"/>
              </a:ext>
            </a:extLst>
          </p:cNvPr>
          <p:cNvSpPr txBox="1"/>
          <p:nvPr/>
        </p:nvSpPr>
        <p:spPr>
          <a:xfrm>
            <a:off x="4276854" y="1516241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519B663F-1394-C180-3AD9-E119ED248977}"/>
              </a:ext>
            </a:extLst>
          </p:cNvPr>
          <p:cNvSpPr txBox="1"/>
          <p:nvPr/>
        </p:nvSpPr>
        <p:spPr>
          <a:xfrm>
            <a:off x="2533292" y="3968648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3B92EE2D-CEE8-F643-FF33-5BD3E121C27F}"/>
              </a:ext>
            </a:extLst>
          </p:cNvPr>
          <p:cNvSpPr txBox="1"/>
          <p:nvPr/>
        </p:nvSpPr>
        <p:spPr>
          <a:xfrm>
            <a:off x="2503489" y="2631130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18" name="다이아몬드 117">
            <a:extLst>
              <a:ext uri="{FF2B5EF4-FFF2-40B4-BE49-F238E27FC236}">
                <a16:creationId xmlns:a16="http://schemas.microsoft.com/office/drawing/2014/main" id="{B8B69004-DA76-1282-E85C-08EE40C56C7B}"/>
              </a:ext>
            </a:extLst>
          </p:cNvPr>
          <p:cNvSpPr/>
          <p:nvPr/>
        </p:nvSpPr>
        <p:spPr>
          <a:xfrm>
            <a:off x="2261956" y="2875384"/>
            <a:ext cx="1295399" cy="37965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8082BB8-FDCA-CF1D-EB34-194E591192AB}"/>
              </a:ext>
            </a:extLst>
          </p:cNvPr>
          <p:cNvSpPr txBox="1"/>
          <p:nvPr/>
        </p:nvSpPr>
        <p:spPr>
          <a:xfrm>
            <a:off x="2368997" y="2924370"/>
            <a:ext cx="109761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700" dirty="0">
                <a:solidFill>
                  <a:schemeClr val="tx1"/>
                </a:solidFill>
                <a:latin typeface="+mn-ea"/>
              </a:rPr>
              <a:t>삭제된 </a:t>
            </a:r>
            <a:r>
              <a:rPr kumimoji="1" lang="en-US" altLang="ko-KR" sz="700" dirty="0">
                <a:solidFill>
                  <a:schemeClr val="tx1"/>
                </a:solidFill>
                <a:latin typeface="+mn-ea"/>
              </a:rPr>
              <a:t>COPINO and </a:t>
            </a:r>
            <a:r>
              <a:rPr kumimoji="1" lang="ko-KR" altLang="en-US" sz="700" dirty="0">
                <a:solidFill>
                  <a:schemeClr val="tx1"/>
                </a:solidFill>
                <a:latin typeface="+mn-ea"/>
              </a:rPr>
              <a:t>삭제불가능</a:t>
            </a:r>
            <a:r>
              <a:rPr kumimoji="1" lang="en-US" altLang="ko-KR" sz="700" dirty="0">
                <a:solidFill>
                  <a:schemeClr val="tx1"/>
                </a:solidFill>
                <a:latin typeface="+mn-ea"/>
              </a:rPr>
              <a:t>?</a:t>
            </a:r>
            <a:endParaRPr kumimoji="1" lang="ko-Kore-KR" altLang="en-US" sz="7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1" name="다이아몬드 120">
            <a:extLst>
              <a:ext uri="{FF2B5EF4-FFF2-40B4-BE49-F238E27FC236}">
                <a16:creationId xmlns:a16="http://schemas.microsoft.com/office/drawing/2014/main" id="{91093DB4-E9E9-526E-2FCB-DB4E18E0D2BA}"/>
              </a:ext>
            </a:extLst>
          </p:cNvPr>
          <p:cNvSpPr/>
          <p:nvPr/>
        </p:nvSpPr>
        <p:spPr>
          <a:xfrm>
            <a:off x="2263762" y="3547459"/>
            <a:ext cx="1295399" cy="37965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6D703A72-5586-FA54-2ECA-6FD532D84516}"/>
              </a:ext>
            </a:extLst>
          </p:cNvPr>
          <p:cNvSpPr txBox="1"/>
          <p:nvPr/>
        </p:nvSpPr>
        <p:spPr>
          <a:xfrm>
            <a:off x="2404738" y="3578792"/>
            <a:ext cx="109761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en-US" altLang="ko-KR" sz="800" dirty="0">
                <a:solidFill>
                  <a:schemeClr val="tx1"/>
                </a:solidFill>
                <a:latin typeface="+mn-ea"/>
              </a:rPr>
              <a:t>DGT</a:t>
            </a:r>
            <a:r>
              <a:rPr kumimoji="1" lang="ko-KR" altLang="en-US" sz="800" dirty="0" err="1">
                <a:solidFill>
                  <a:schemeClr val="tx1"/>
                </a:solidFill>
                <a:latin typeface="+mn-ea"/>
              </a:rPr>
              <a:t>신항</a:t>
            </a:r>
            <a:r>
              <a:rPr kumimoji="1" lang="ko-KR" altLang="en-US" sz="800" dirty="0">
                <a:solidFill>
                  <a:schemeClr val="tx1"/>
                </a:solidFill>
                <a:latin typeface="+mn-ea"/>
              </a:rPr>
              <a:t> </a:t>
            </a:r>
            <a:r>
              <a:rPr kumimoji="1" lang="en-US" altLang="ko-KR" sz="800" dirty="0">
                <a:solidFill>
                  <a:schemeClr val="tx1"/>
                </a:solidFill>
                <a:latin typeface="+mn-ea"/>
              </a:rPr>
              <a:t>EMPTY OUT?</a:t>
            </a:r>
            <a:endParaRPr kumimoji="1" lang="ko-Kore-KR" altLang="en-US" sz="8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24" name="연결선: 꺾임 123">
            <a:extLst>
              <a:ext uri="{FF2B5EF4-FFF2-40B4-BE49-F238E27FC236}">
                <a16:creationId xmlns:a16="http://schemas.microsoft.com/office/drawing/2014/main" id="{2C4B5650-4002-D752-B768-7E4D84040C07}"/>
              </a:ext>
            </a:extLst>
          </p:cNvPr>
          <p:cNvCxnSpPr>
            <a:cxnSpLocks/>
            <a:stCxn id="102" idx="1"/>
            <a:endCxn id="28" idx="0"/>
          </p:cNvCxnSpPr>
          <p:nvPr/>
        </p:nvCxnSpPr>
        <p:spPr>
          <a:xfrm rot="10800000" flipV="1">
            <a:off x="1376799" y="2411572"/>
            <a:ext cx="886375" cy="202857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3" name="TextBox 132">
            <a:extLst>
              <a:ext uri="{FF2B5EF4-FFF2-40B4-BE49-F238E27FC236}">
                <a16:creationId xmlns:a16="http://schemas.microsoft.com/office/drawing/2014/main" id="{30535315-B1E4-BDEF-1CA4-ED203AFBF888}"/>
              </a:ext>
            </a:extLst>
          </p:cNvPr>
          <p:cNvSpPr txBox="1"/>
          <p:nvPr/>
        </p:nvSpPr>
        <p:spPr>
          <a:xfrm>
            <a:off x="1763669" y="2213024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20993E7F-B05E-C655-8023-02B0461421AA}"/>
              </a:ext>
            </a:extLst>
          </p:cNvPr>
          <p:cNvCxnSpPr>
            <a:cxnSpLocks/>
            <a:stCxn id="103" idx="2"/>
            <a:endCxn id="118" idx="0"/>
          </p:cNvCxnSpPr>
          <p:nvPr/>
        </p:nvCxnSpPr>
        <p:spPr>
          <a:xfrm flipH="1">
            <a:off x="2909656" y="2596698"/>
            <a:ext cx="1217" cy="27868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2" name="직선 화살표 연결선 141">
            <a:extLst>
              <a:ext uri="{FF2B5EF4-FFF2-40B4-BE49-F238E27FC236}">
                <a16:creationId xmlns:a16="http://schemas.microsoft.com/office/drawing/2014/main" id="{40642DCB-9933-1F66-D381-F0391FCC21CB}"/>
              </a:ext>
            </a:extLst>
          </p:cNvPr>
          <p:cNvCxnSpPr>
            <a:cxnSpLocks/>
            <a:stCxn id="118" idx="2"/>
            <a:endCxn id="121" idx="0"/>
          </p:cNvCxnSpPr>
          <p:nvPr/>
        </p:nvCxnSpPr>
        <p:spPr>
          <a:xfrm>
            <a:off x="2909656" y="3255038"/>
            <a:ext cx="1806" cy="2924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6" name="TextBox 145">
            <a:extLst>
              <a:ext uri="{FF2B5EF4-FFF2-40B4-BE49-F238E27FC236}">
                <a16:creationId xmlns:a16="http://schemas.microsoft.com/office/drawing/2014/main" id="{8EE5638E-339E-6E42-06D5-F28F3E19BEC1}"/>
              </a:ext>
            </a:extLst>
          </p:cNvPr>
          <p:cNvSpPr txBox="1"/>
          <p:nvPr/>
        </p:nvSpPr>
        <p:spPr>
          <a:xfrm>
            <a:off x="2503488" y="3252484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151" name="직선 화살표 연결선 150">
            <a:extLst>
              <a:ext uri="{FF2B5EF4-FFF2-40B4-BE49-F238E27FC236}">
                <a16:creationId xmlns:a16="http://schemas.microsoft.com/office/drawing/2014/main" id="{F23DEBF7-5537-EC4D-92F6-955EF131D09F}"/>
              </a:ext>
            </a:extLst>
          </p:cNvPr>
          <p:cNvCxnSpPr>
            <a:cxnSpLocks/>
            <a:stCxn id="121" idx="2"/>
            <a:endCxn id="153" idx="0"/>
          </p:cNvCxnSpPr>
          <p:nvPr/>
        </p:nvCxnSpPr>
        <p:spPr>
          <a:xfrm rot="5400000">
            <a:off x="2546794" y="4070709"/>
            <a:ext cx="508264" cy="22107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3" name="직사각형 152">
            <a:extLst>
              <a:ext uri="{FF2B5EF4-FFF2-40B4-BE49-F238E27FC236}">
                <a16:creationId xmlns:a16="http://schemas.microsoft.com/office/drawing/2014/main" id="{9924D1C3-F3B8-B1D6-3371-378F46B2A9F2}"/>
              </a:ext>
            </a:extLst>
          </p:cNvPr>
          <p:cNvSpPr/>
          <p:nvPr/>
        </p:nvSpPr>
        <p:spPr>
          <a:xfrm>
            <a:off x="2078490" y="4435377"/>
            <a:ext cx="1223800" cy="3274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solidFill>
                  <a:schemeClr val="tx1"/>
                </a:solidFill>
                <a:latin typeface="+mn-ea"/>
              </a:rPr>
              <a:t>DGT</a:t>
            </a:r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용 운송정보 업데이트</a:t>
            </a:r>
            <a:endParaRPr kumimoji="1" lang="ko-Kore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55" name="직선 화살표 연결선 150">
            <a:extLst>
              <a:ext uri="{FF2B5EF4-FFF2-40B4-BE49-F238E27FC236}">
                <a16:creationId xmlns:a16="http://schemas.microsoft.com/office/drawing/2014/main" id="{5A13D760-F0D3-54B4-E8BC-E85F5D6BF3D9}"/>
              </a:ext>
            </a:extLst>
          </p:cNvPr>
          <p:cNvCxnSpPr>
            <a:cxnSpLocks/>
            <a:stCxn id="121" idx="3"/>
            <a:endCxn id="157" idx="0"/>
          </p:cNvCxnSpPr>
          <p:nvPr/>
        </p:nvCxnSpPr>
        <p:spPr>
          <a:xfrm>
            <a:off x="3559161" y="3737286"/>
            <a:ext cx="444821" cy="69643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7" name="직사각형 156">
            <a:extLst>
              <a:ext uri="{FF2B5EF4-FFF2-40B4-BE49-F238E27FC236}">
                <a16:creationId xmlns:a16="http://schemas.microsoft.com/office/drawing/2014/main" id="{BBC87942-F5C2-87C3-111D-8531E2C82B7F}"/>
              </a:ext>
            </a:extLst>
          </p:cNvPr>
          <p:cNvSpPr/>
          <p:nvPr/>
        </p:nvSpPr>
        <p:spPr>
          <a:xfrm>
            <a:off x="3392082" y="4433716"/>
            <a:ext cx="1223800" cy="3274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운송정보 업데이트</a:t>
            </a:r>
            <a:endParaRPr kumimoji="1" lang="ko-Kore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921893AD-B3F2-997E-01DE-B6CB76D7718C}"/>
              </a:ext>
            </a:extLst>
          </p:cNvPr>
          <p:cNvSpPr txBox="1"/>
          <p:nvPr/>
        </p:nvSpPr>
        <p:spPr>
          <a:xfrm>
            <a:off x="3509687" y="3533028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63" name="TextBox 162">
            <a:extLst>
              <a:ext uri="{FF2B5EF4-FFF2-40B4-BE49-F238E27FC236}">
                <a16:creationId xmlns:a16="http://schemas.microsoft.com/office/drawing/2014/main" id="{97412AB5-BB7D-D29A-7724-C74A4A36325F}"/>
              </a:ext>
            </a:extLst>
          </p:cNvPr>
          <p:cNvSpPr txBox="1"/>
          <p:nvPr/>
        </p:nvSpPr>
        <p:spPr>
          <a:xfrm>
            <a:off x="3278919" y="1725642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165" name="연결선: 꺾임 164">
            <a:extLst>
              <a:ext uri="{FF2B5EF4-FFF2-40B4-BE49-F238E27FC236}">
                <a16:creationId xmlns:a16="http://schemas.microsoft.com/office/drawing/2014/main" id="{40379BE7-0578-26D0-6CE3-608D1B53E5F0}"/>
              </a:ext>
            </a:extLst>
          </p:cNvPr>
          <p:cNvCxnSpPr>
            <a:cxnSpLocks/>
            <a:stCxn id="83" idx="3"/>
            <a:endCxn id="169" idx="0"/>
          </p:cNvCxnSpPr>
          <p:nvPr/>
        </p:nvCxnSpPr>
        <p:spPr>
          <a:xfrm>
            <a:off x="4966015" y="1913576"/>
            <a:ext cx="809554" cy="70105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다이아몬드 168">
            <a:extLst>
              <a:ext uri="{FF2B5EF4-FFF2-40B4-BE49-F238E27FC236}">
                <a16:creationId xmlns:a16="http://schemas.microsoft.com/office/drawing/2014/main" id="{649BEB52-AD74-F942-553D-9D2A9B400550}"/>
              </a:ext>
            </a:extLst>
          </p:cNvPr>
          <p:cNvSpPr/>
          <p:nvPr/>
        </p:nvSpPr>
        <p:spPr>
          <a:xfrm>
            <a:off x="5127869" y="2614634"/>
            <a:ext cx="1295399" cy="37965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5B895972-6BF7-3F53-7987-D7C10DC0B356}"/>
              </a:ext>
            </a:extLst>
          </p:cNvPr>
          <p:cNvSpPr txBox="1"/>
          <p:nvPr/>
        </p:nvSpPr>
        <p:spPr>
          <a:xfrm>
            <a:off x="5225544" y="2699235"/>
            <a:ext cx="1097614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700" dirty="0">
                <a:solidFill>
                  <a:schemeClr val="tx1"/>
                </a:solidFill>
                <a:latin typeface="+mn-ea"/>
              </a:rPr>
              <a:t>삭제된 </a:t>
            </a:r>
            <a:r>
              <a:rPr kumimoji="1" lang="en-US" altLang="ko-KR" sz="700" dirty="0">
                <a:solidFill>
                  <a:schemeClr val="tx1"/>
                </a:solidFill>
                <a:latin typeface="+mn-ea"/>
              </a:rPr>
              <a:t>COPINO?</a:t>
            </a:r>
            <a:endParaRPr kumimoji="1" lang="ko-Kore-KR" altLang="en-US" sz="7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74" name="TextBox 173">
            <a:extLst>
              <a:ext uri="{FF2B5EF4-FFF2-40B4-BE49-F238E27FC236}">
                <a16:creationId xmlns:a16="http://schemas.microsoft.com/office/drawing/2014/main" id="{39E18A6A-CA2A-0F3A-D985-47D828CC992C}"/>
              </a:ext>
            </a:extLst>
          </p:cNvPr>
          <p:cNvSpPr txBox="1"/>
          <p:nvPr/>
        </p:nvSpPr>
        <p:spPr>
          <a:xfrm>
            <a:off x="4964969" y="1713559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175" name="연결선: 꺾임 174">
            <a:extLst>
              <a:ext uri="{FF2B5EF4-FFF2-40B4-BE49-F238E27FC236}">
                <a16:creationId xmlns:a16="http://schemas.microsoft.com/office/drawing/2014/main" id="{8770212F-2614-19B2-11F1-098BCAB342EF}"/>
              </a:ext>
            </a:extLst>
          </p:cNvPr>
          <p:cNvCxnSpPr>
            <a:cxnSpLocks/>
            <a:stCxn id="169" idx="2"/>
            <a:endCxn id="177" idx="0"/>
          </p:cNvCxnSpPr>
          <p:nvPr/>
        </p:nvCxnSpPr>
        <p:spPr>
          <a:xfrm rot="5400000">
            <a:off x="4844075" y="3495402"/>
            <a:ext cx="1432608" cy="43038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7" name="직사각형 176">
            <a:extLst>
              <a:ext uri="{FF2B5EF4-FFF2-40B4-BE49-F238E27FC236}">
                <a16:creationId xmlns:a16="http://schemas.microsoft.com/office/drawing/2014/main" id="{9C4C1C89-C353-9389-D4FF-75120A690D98}"/>
              </a:ext>
            </a:extLst>
          </p:cNvPr>
          <p:cNvSpPr/>
          <p:nvPr/>
        </p:nvSpPr>
        <p:spPr>
          <a:xfrm>
            <a:off x="4733289" y="4426896"/>
            <a:ext cx="1223800" cy="3274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새로운 운송 오더 생성</a:t>
            </a:r>
            <a:endParaRPr kumimoji="1" lang="ko-Kore-KR" altLang="en-US" sz="9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0AF35DA7-A4CA-6868-DD4A-D462CAA001AD}"/>
              </a:ext>
            </a:extLst>
          </p:cNvPr>
          <p:cNvSpPr txBox="1"/>
          <p:nvPr/>
        </p:nvSpPr>
        <p:spPr>
          <a:xfrm>
            <a:off x="5325513" y="2988529"/>
            <a:ext cx="45005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en-US" sz="900" dirty="0">
                <a:latin typeface="+mn-ea"/>
              </a:rPr>
              <a:t>false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187" name="직사각형 186">
            <a:extLst>
              <a:ext uri="{FF2B5EF4-FFF2-40B4-BE49-F238E27FC236}">
                <a16:creationId xmlns:a16="http://schemas.microsoft.com/office/drawing/2014/main" id="{D21FC775-8ADB-FE27-EF98-BBC1B60D1A0B}"/>
              </a:ext>
            </a:extLst>
          </p:cNvPr>
          <p:cNvSpPr/>
          <p:nvPr/>
        </p:nvSpPr>
        <p:spPr>
          <a:xfrm>
            <a:off x="2615907" y="5115115"/>
            <a:ext cx="1223800" cy="3274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알림 및 팝업 처리</a:t>
            </a:r>
            <a:endParaRPr kumimoji="1" lang="ko-Kore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188" name="직선 화살표 연결선 150">
            <a:extLst>
              <a:ext uri="{FF2B5EF4-FFF2-40B4-BE49-F238E27FC236}">
                <a16:creationId xmlns:a16="http://schemas.microsoft.com/office/drawing/2014/main" id="{F63FCE14-C134-EA4B-2B5E-3263570D7D11}"/>
              </a:ext>
            </a:extLst>
          </p:cNvPr>
          <p:cNvCxnSpPr>
            <a:cxnSpLocks/>
            <a:stCxn id="28" idx="2"/>
            <a:endCxn id="187" idx="0"/>
          </p:cNvCxnSpPr>
          <p:nvPr/>
        </p:nvCxnSpPr>
        <p:spPr>
          <a:xfrm rot="16200000" flipH="1">
            <a:off x="2128543" y="4015851"/>
            <a:ext cx="347518" cy="1851009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1" name="직선 화살표 연결선 150">
            <a:extLst>
              <a:ext uri="{FF2B5EF4-FFF2-40B4-BE49-F238E27FC236}">
                <a16:creationId xmlns:a16="http://schemas.microsoft.com/office/drawing/2014/main" id="{970C5F39-06B9-3B60-DE8E-52A72BA42989}"/>
              </a:ext>
            </a:extLst>
          </p:cNvPr>
          <p:cNvCxnSpPr>
            <a:cxnSpLocks/>
            <a:stCxn id="153" idx="2"/>
            <a:endCxn id="187" idx="0"/>
          </p:cNvCxnSpPr>
          <p:nvPr/>
        </p:nvCxnSpPr>
        <p:spPr>
          <a:xfrm rot="16200000" flipH="1">
            <a:off x="2782957" y="4670264"/>
            <a:ext cx="352283" cy="537417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4" name="직선 화살표 연결선 150">
            <a:extLst>
              <a:ext uri="{FF2B5EF4-FFF2-40B4-BE49-F238E27FC236}">
                <a16:creationId xmlns:a16="http://schemas.microsoft.com/office/drawing/2014/main" id="{F00BC382-3F6E-DB7B-B3C3-D7D6891A6AFE}"/>
              </a:ext>
            </a:extLst>
          </p:cNvPr>
          <p:cNvCxnSpPr>
            <a:cxnSpLocks/>
            <a:stCxn id="157" idx="2"/>
            <a:endCxn id="187" idx="0"/>
          </p:cNvCxnSpPr>
          <p:nvPr/>
        </p:nvCxnSpPr>
        <p:spPr>
          <a:xfrm rot="5400000">
            <a:off x="3438923" y="4550056"/>
            <a:ext cx="353944" cy="77617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7" name="직선 화살표 연결선 150">
            <a:extLst>
              <a:ext uri="{FF2B5EF4-FFF2-40B4-BE49-F238E27FC236}">
                <a16:creationId xmlns:a16="http://schemas.microsoft.com/office/drawing/2014/main" id="{0683C470-D234-DCC4-3FD8-A6FDCE7C6612}"/>
              </a:ext>
            </a:extLst>
          </p:cNvPr>
          <p:cNvCxnSpPr>
            <a:cxnSpLocks/>
            <a:stCxn id="177" idx="2"/>
            <a:endCxn id="187" idx="0"/>
          </p:cNvCxnSpPr>
          <p:nvPr/>
        </p:nvCxnSpPr>
        <p:spPr>
          <a:xfrm rot="5400000">
            <a:off x="4106116" y="3876042"/>
            <a:ext cx="360764" cy="2117382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8" name="다이아몬드 207">
            <a:extLst>
              <a:ext uri="{FF2B5EF4-FFF2-40B4-BE49-F238E27FC236}">
                <a16:creationId xmlns:a16="http://schemas.microsoft.com/office/drawing/2014/main" id="{58F0BCCF-966D-12E3-6AB6-5C1A9C5C771B}"/>
              </a:ext>
            </a:extLst>
          </p:cNvPr>
          <p:cNvSpPr/>
          <p:nvPr/>
        </p:nvSpPr>
        <p:spPr>
          <a:xfrm>
            <a:off x="2580107" y="5661782"/>
            <a:ext cx="1295399" cy="397096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1E9A1B5F-3A27-B693-B642-E9960CECE8DC}"/>
              </a:ext>
            </a:extLst>
          </p:cNvPr>
          <p:cNvSpPr txBox="1"/>
          <p:nvPr/>
        </p:nvSpPr>
        <p:spPr>
          <a:xfrm>
            <a:off x="2683660" y="5709768"/>
            <a:ext cx="109761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800" dirty="0">
                <a:latin typeface="+mn-ea"/>
              </a:rPr>
              <a:t>기존 트럭번호와 동일</a:t>
            </a:r>
            <a:r>
              <a:rPr kumimoji="1" lang="en-US" altLang="ko-KR" sz="800" dirty="0">
                <a:latin typeface="+mn-ea"/>
              </a:rPr>
              <a:t>?</a:t>
            </a:r>
            <a:endParaRPr kumimoji="1" lang="ko-Kore-KR" altLang="en-US" sz="8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218" name="직선 화살표 연결선 1554">
            <a:extLst>
              <a:ext uri="{FF2B5EF4-FFF2-40B4-BE49-F238E27FC236}">
                <a16:creationId xmlns:a16="http://schemas.microsoft.com/office/drawing/2014/main" id="{E70D6950-0E8C-8C1B-5B92-07A8F48E9060}"/>
              </a:ext>
            </a:extLst>
          </p:cNvPr>
          <p:cNvCxnSpPr>
            <a:cxnSpLocks/>
            <a:stCxn id="208" idx="2"/>
            <a:endCxn id="220" idx="0"/>
          </p:cNvCxnSpPr>
          <p:nvPr/>
        </p:nvCxnSpPr>
        <p:spPr>
          <a:xfrm rot="16200000" flipH="1">
            <a:off x="3088347" y="6198338"/>
            <a:ext cx="279028" cy="108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다이아몬드 219">
            <a:extLst>
              <a:ext uri="{FF2B5EF4-FFF2-40B4-BE49-F238E27FC236}">
                <a16:creationId xmlns:a16="http://schemas.microsoft.com/office/drawing/2014/main" id="{265B2B8A-AA6A-D8DB-E521-46439655245B}"/>
              </a:ext>
            </a:extLst>
          </p:cNvPr>
          <p:cNvSpPr/>
          <p:nvPr/>
        </p:nvSpPr>
        <p:spPr>
          <a:xfrm>
            <a:off x="2580215" y="6337906"/>
            <a:ext cx="1295399" cy="397096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7146178E-0460-27CA-F34F-DDE6BE1D81FD}"/>
              </a:ext>
            </a:extLst>
          </p:cNvPr>
          <p:cNvSpPr txBox="1"/>
          <p:nvPr/>
        </p:nvSpPr>
        <p:spPr>
          <a:xfrm>
            <a:off x="2690390" y="6435954"/>
            <a:ext cx="109761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800">
                <a:latin typeface="+mn-ea"/>
              </a:rPr>
              <a:t>기존 </a:t>
            </a:r>
            <a:r>
              <a:rPr kumimoji="1" lang="en-US" altLang="ko-KR" sz="800" dirty="0" err="1">
                <a:latin typeface="+mn-ea"/>
              </a:rPr>
              <a:t>pinNo</a:t>
            </a:r>
            <a:r>
              <a:rPr kumimoji="1" lang="ko-KR" altLang="en-US" sz="800" dirty="0">
                <a:latin typeface="+mn-ea"/>
              </a:rPr>
              <a:t>와 동일</a:t>
            </a:r>
            <a:r>
              <a:rPr kumimoji="1" lang="en-US" altLang="ko-KR" sz="800" dirty="0">
                <a:latin typeface="+mn-ea"/>
              </a:rPr>
              <a:t>?</a:t>
            </a:r>
            <a:endParaRPr kumimoji="1" lang="ko-Kore-KR" altLang="en-US" sz="800" dirty="0">
              <a:solidFill>
                <a:schemeClr val="tx1"/>
              </a:solidFill>
              <a:latin typeface="+mn-ea"/>
            </a:endParaRP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AF75A02E-DAD5-E2D0-C22D-31BB49E6629F}"/>
              </a:ext>
            </a:extLst>
          </p:cNvPr>
          <p:cNvSpPr txBox="1"/>
          <p:nvPr/>
        </p:nvSpPr>
        <p:spPr>
          <a:xfrm>
            <a:off x="2896273" y="6082975"/>
            <a:ext cx="3942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cxnSp>
        <p:nvCxnSpPr>
          <p:cNvPr id="228" name="직선 화살표 연결선 1554">
            <a:extLst>
              <a:ext uri="{FF2B5EF4-FFF2-40B4-BE49-F238E27FC236}">
                <a16:creationId xmlns:a16="http://schemas.microsoft.com/office/drawing/2014/main" id="{E49B2875-F5BE-F710-5186-DED88668CF2A}"/>
              </a:ext>
            </a:extLst>
          </p:cNvPr>
          <p:cNvCxnSpPr>
            <a:cxnSpLocks/>
            <a:stCxn id="220" idx="3"/>
            <a:endCxn id="231" idx="1"/>
          </p:cNvCxnSpPr>
          <p:nvPr/>
        </p:nvCxnSpPr>
        <p:spPr>
          <a:xfrm flipV="1">
            <a:off x="3875614" y="6534947"/>
            <a:ext cx="1284671" cy="1507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1" name="직사각형 230">
            <a:extLst>
              <a:ext uri="{FF2B5EF4-FFF2-40B4-BE49-F238E27FC236}">
                <a16:creationId xmlns:a16="http://schemas.microsoft.com/office/drawing/2014/main" id="{6F3C6B24-A113-3124-F53B-8BB8768930C7}"/>
              </a:ext>
            </a:extLst>
          </p:cNvPr>
          <p:cNvSpPr/>
          <p:nvPr/>
        </p:nvSpPr>
        <p:spPr>
          <a:xfrm>
            <a:off x="5160285" y="6371219"/>
            <a:ext cx="1223800" cy="32745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>
                <a:solidFill>
                  <a:schemeClr val="tx1"/>
                </a:solidFill>
                <a:latin typeface="+mn-ea"/>
              </a:rPr>
              <a:t>기존 예약 취소</a:t>
            </a:r>
            <a:endParaRPr kumimoji="1" lang="ko-Kore-KR" altLang="en-US" sz="900" dirty="0">
              <a:solidFill>
                <a:schemeClr val="tx1"/>
              </a:solidFill>
              <a:latin typeface="+mn-ea"/>
            </a:endParaRPr>
          </a:p>
        </p:txBody>
      </p:sp>
      <p:cxnSp>
        <p:nvCxnSpPr>
          <p:cNvPr id="245" name="직선 화살표 연결선 1554">
            <a:extLst>
              <a:ext uri="{FF2B5EF4-FFF2-40B4-BE49-F238E27FC236}">
                <a16:creationId xmlns:a16="http://schemas.microsoft.com/office/drawing/2014/main" id="{A184ED02-6F3B-800B-1A2F-9910E306160C}"/>
              </a:ext>
            </a:extLst>
          </p:cNvPr>
          <p:cNvCxnSpPr>
            <a:cxnSpLocks/>
            <a:stCxn id="187" idx="2"/>
            <a:endCxn id="208" idx="0"/>
          </p:cNvCxnSpPr>
          <p:nvPr/>
        </p:nvCxnSpPr>
        <p:spPr>
          <a:xfrm rot="5400000">
            <a:off x="3118201" y="5552176"/>
            <a:ext cx="219212" cy="12700"/>
          </a:xfrm>
          <a:prstGeom prst="bentConnector3">
            <a:avLst>
              <a:gd name="adj1" fmla="val 5000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1" name="TextBox 250">
            <a:extLst>
              <a:ext uri="{FF2B5EF4-FFF2-40B4-BE49-F238E27FC236}">
                <a16:creationId xmlns:a16="http://schemas.microsoft.com/office/drawing/2014/main" id="{A679CD76-6736-43A2-52D6-BB6C1D278F38}"/>
              </a:ext>
            </a:extLst>
          </p:cNvPr>
          <p:cNvSpPr txBox="1"/>
          <p:nvPr/>
        </p:nvSpPr>
        <p:spPr>
          <a:xfrm>
            <a:off x="3833313" y="6332966"/>
            <a:ext cx="39426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900" dirty="0">
                <a:latin typeface="+mn-ea"/>
              </a:rPr>
              <a:t>true</a:t>
            </a:r>
            <a:endParaRPr kumimoji="1" lang="ko-Kore-KR" altLang="en-US" sz="900" dirty="0">
              <a:latin typeface="+mn-ea"/>
            </a:endParaRPr>
          </a:p>
        </p:txBody>
      </p:sp>
      <p:sp>
        <p:nvSpPr>
          <p:cNvPr id="252" name="직사각형 251">
            <a:extLst>
              <a:ext uri="{FF2B5EF4-FFF2-40B4-BE49-F238E27FC236}">
                <a16:creationId xmlns:a16="http://schemas.microsoft.com/office/drawing/2014/main" id="{D821731A-7299-FA01-9417-43B1A3ED74DD}"/>
              </a:ext>
            </a:extLst>
          </p:cNvPr>
          <p:cNvSpPr/>
          <p:nvPr/>
        </p:nvSpPr>
        <p:spPr>
          <a:xfrm>
            <a:off x="6127844" y="1459588"/>
            <a:ext cx="1561515" cy="47124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n-ea"/>
            </a:endParaRPr>
          </a:p>
        </p:txBody>
      </p:sp>
      <p:sp>
        <p:nvSpPr>
          <p:cNvPr id="253" name="TextBox 252">
            <a:extLst>
              <a:ext uri="{FF2B5EF4-FFF2-40B4-BE49-F238E27FC236}">
                <a16:creationId xmlns:a16="http://schemas.microsoft.com/office/drawing/2014/main" id="{F83029F4-7C27-86FA-A0A0-EA0273FA9743}"/>
              </a:ext>
            </a:extLst>
          </p:cNvPr>
          <p:cNvSpPr txBox="1"/>
          <p:nvPr/>
        </p:nvSpPr>
        <p:spPr>
          <a:xfrm>
            <a:off x="6307315" y="1516241"/>
            <a:ext cx="1202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900" dirty="0">
                <a:latin typeface="+mn-ea"/>
              </a:rPr>
              <a:t>* </a:t>
            </a:r>
            <a:r>
              <a:rPr kumimoji="1" lang="ko-KR" altLang="en-US" sz="900" dirty="0">
                <a:latin typeface="+mn-ea"/>
              </a:rPr>
              <a:t>분기가 없는 선은 </a:t>
            </a:r>
            <a:br>
              <a:rPr kumimoji="1" lang="en-US" altLang="ko-KR" sz="900" dirty="0">
                <a:latin typeface="+mn-ea"/>
              </a:rPr>
            </a:br>
            <a:r>
              <a:rPr kumimoji="1" lang="ko-KR" altLang="en-US" sz="900" dirty="0">
                <a:latin typeface="+mn-ea"/>
              </a:rPr>
              <a:t>함수 종료를 의미</a:t>
            </a:r>
            <a:endParaRPr kumimoji="1" lang="en-US" altLang="ko-KR" sz="9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048558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68BFE-518A-955F-F48E-8540945A5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2">
            <a:extLst>
              <a:ext uri="{FF2B5EF4-FFF2-40B4-BE49-F238E27FC236}">
                <a16:creationId xmlns:a16="http://schemas.microsoft.com/office/drawing/2014/main" id="{8EBE3FA4-2825-5320-AA40-A1BFD4EBBD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760692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en-US" altLang="ko-KR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리팩토링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926FB4F6-8289-C522-474B-84F049270203}"/>
              </a:ext>
            </a:extLst>
          </p:cNvPr>
          <p:cNvSpPr txBox="1"/>
          <p:nvPr/>
        </p:nvSpPr>
        <p:spPr>
          <a:xfrm>
            <a:off x="444398" y="237631"/>
            <a:ext cx="30232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effectLst/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C9EB6CC8-C2C4-BB96-1B8D-8060B4DF2C14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1.1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리팩토링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범위 지정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C5647D5-9BF8-D501-FE86-6427356462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9407590"/>
              </p:ext>
            </p:extLst>
          </p:nvPr>
        </p:nvGraphicFramePr>
        <p:xfrm>
          <a:off x="147688" y="1570075"/>
          <a:ext cx="8796527" cy="490860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621107">
                  <a:extLst>
                    <a:ext uri="{9D8B030D-6E8A-4147-A177-3AD203B41FA5}">
                      <a16:colId xmlns:a16="http://schemas.microsoft.com/office/drawing/2014/main" val="986572531"/>
                    </a:ext>
                  </a:extLst>
                </a:gridCol>
                <a:gridCol w="809564">
                  <a:extLst>
                    <a:ext uri="{9D8B030D-6E8A-4147-A177-3AD203B41FA5}">
                      <a16:colId xmlns:a16="http://schemas.microsoft.com/office/drawing/2014/main" val="870115607"/>
                    </a:ext>
                  </a:extLst>
                </a:gridCol>
                <a:gridCol w="943521">
                  <a:extLst>
                    <a:ext uri="{9D8B030D-6E8A-4147-A177-3AD203B41FA5}">
                      <a16:colId xmlns:a16="http://schemas.microsoft.com/office/drawing/2014/main" val="4264313700"/>
                    </a:ext>
                  </a:extLst>
                </a:gridCol>
                <a:gridCol w="1390162">
                  <a:extLst>
                    <a:ext uri="{9D8B030D-6E8A-4147-A177-3AD203B41FA5}">
                      <a16:colId xmlns:a16="http://schemas.microsoft.com/office/drawing/2014/main" val="2578419397"/>
                    </a:ext>
                  </a:extLst>
                </a:gridCol>
                <a:gridCol w="1690842">
                  <a:extLst>
                    <a:ext uri="{9D8B030D-6E8A-4147-A177-3AD203B41FA5}">
                      <a16:colId xmlns:a16="http://schemas.microsoft.com/office/drawing/2014/main" val="1534332799"/>
                    </a:ext>
                  </a:extLst>
                </a:gridCol>
                <a:gridCol w="2213198">
                  <a:extLst>
                    <a:ext uri="{9D8B030D-6E8A-4147-A177-3AD203B41FA5}">
                      <a16:colId xmlns:a16="http://schemas.microsoft.com/office/drawing/2014/main" val="2991615637"/>
                    </a:ext>
                  </a:extLst>
                </a:gridCol>
                <a:gridCol w="1128133">
                  <a:extLst>
                    <a:ext uri="{9D8B030D-6E8A-4147-A177-3AD203B41FA5}">
                      <a16:colId xmlns:a16="http://schemas.microsoft.com/office/drawing/2014/main" val="37744734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서비스명</a:t>
                      </a:r>
                      <a:endParaRPr lang="en-US" altLang="ko-KR" sz="900" b="1" i="0" strike="noStrike" kern="1200" spc="-3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기능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en-US" altLang="ko-KR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 </a:t>
                      </a:r>
                      <a:r>
                        <a:rPr lang="ko-KR" altLang="en-US" sz="900" b="1" i="0" strike="noStrike" kern="1200" spc="-3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진입점</a:t>
                      </a:r>
                      <a:endParaRPr lang="ko-KR" altLang="en-US" sz="900" b="1" i="0" strike="noStrike" kern="1200" spc="-3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분기 조건 </a:t>
                      </a:r>
                      <a:r>
                        <a:rPr lang="ko-KR" altLang="en-US" sz="900" b="1" i="0" strike="noStrike" kern="1200" spc="-3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메소드명</a:t>
                      </a:r>
                      <a:endParaRPr lang="ko-KR" altLang="en-US" sz="900" b="1" i="0" strike="noStrike" kern="1200" spc="-3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en-US" altLang="ko-KR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API </a:t>
                      </a:r>
                      <a:r>
                        <a:rPr lang="ko-KR" altLang="en-US" sz="900" b="1" i="0" strike="noStrike" kern="1200" spc="-3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진입점</a:t>
                      </a:r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파일경로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서비스로직</a:t>
                      </a:r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 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비고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956">
                <a:tc rowSpan="1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VBS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코피노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검증 결과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1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vbs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/invoke/alarm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CopinoVerificationResult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1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/invoke/web/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VbsInvokeAlarmController</a:t>
                      </a:r>
                      <a:b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</a:b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-&gt;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invokeComplete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/mobile/trans/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vbs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/service/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vbsTruckTransOrderService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-&gt;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saveTruckOrder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14">
                  <a:txBody>
                    <a:bodyPr/>
                    <a:lstStyle/>
                    <a:p>
                      <a:pPr marL="171450" marR="0" indent="-79375" algn="l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  <a:tabLst/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서비스 로직 분리 필요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  <a:p>
                      <a:pPr marL="171450" marR="0" indent="-79375" algn="l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  <a:tabLst/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운송예약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,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운송예약 취소 로직은 분기조건 </a:t>
                      </a: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메소드명이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없음</a:t>
                      </a:r>
                      <a:b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</a:b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-&gt;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코드 최신화가 안됨</a:t>
                      </a:r>
                      <a:endParaRPr lang="en-US" altLang="ko-KR" sz="650" b="0" i="0" kern="12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  <a:p>
                      <a:pPr marL="171450" marR="0" indent="-79375" algn="l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  <a:tabLst/>
                      </a:pPr>
                      <a:endParaRPr lang="en-US" altLang="ko-KR" sz="650" b="0" i="0" kern="12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458794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게이트진입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GateIn</a:t>
                      </a:r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13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/mobile/trans/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vbs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/service/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vbsTruckTransOrderService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-&gt;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updateTruckTransStatusInTerminal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394947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공컨검사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EmptyConInspectionResult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4659848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공컨세척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EmptyConCleaningResult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547758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블록진입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EnterBlock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042266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작업위치변경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ChangeConLoc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16361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컨테이너 </a:t>
                      </a: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스왑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EmptyConSwapResult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610830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냉컨플러그아웃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ReeferPlugInOutResult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206666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작업완료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JobDone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752131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캔슬인아웃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CancelInOut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2928359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게이트아웃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GateOut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218975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코피노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삭제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RemoveCopino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514419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운송예약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ConfirmAppointment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938073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운송예약취소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CancelAppointment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328601"/>
                  </a:ext>
                </a:extLst>
              </a:tr>
              <a:tr h="526454"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TSS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코피노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생성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itt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/invoke/alarm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CreateCopino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,</a:t>
                      </a: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CreateDispatchInfo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,</a:t>
                      </a: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ChangeTruckNo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/invoke/web/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IttInvokeAlarmController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-&gt;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invokeComplet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bctans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tss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/service/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BctransIttTruckTransOrderService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-&gt;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saveTruckTransOrder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171450" marR="0" lvl="0" indent="-79375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KoPubWorldDotum Light" pitchFamily="2" charset="-127"/>
                        </a:rPr>
                        <a:t>서비스 로직 분리 필요</a:t>
                      </a:r>
                      <a:endParaRPr kumimoji="0" lang="en-US" altLang="ko-KR" sz="6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  <a:p>
                      <a:pPr marL="171450" marR="0" lvl="0" indent="-79375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KoPubWorldDotum Light" pitchFamily="2" charset="-127"/>
                        </a:rPr>
                        <a:t>모든 </a:t>
                      </a:r>
                      <a:r>
                        <a:rPr kumimoji="0" lang="ko-KR" altLang="en-US" sz="65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KoPubWorldDotum Light" pitchFamily="2" charset="-127"/>
                        </a:rPr>
                        <a:t>서비스로직은</a:t>
                      </a: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KoPubWorldDotum Light" pitchFamily="2" charset="-127"/>
                        </a:rPr>
                        <a:t> </a:t>
                      </a:r>
                      <a:r>
                        <a:rPr kumimoji="0" lang="en-US" altLang="ko-KR" sz="65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KoPubWorldDotum Light" pitchFamily="2" charset="-127"/>
                        </a:rPr>
                        <a:t>saveTruckTransOrder</a:t>
                      </a: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KoPubWorldDotum Light" pitchFamily="2" charset="-127"/>
                        </a:rPr>
                        <a:t>에서 처리하고 있음</a:t>
                      </a:r>
                      <a:endParaRPr kumimoji="0" lang="en-US" altLang="ko-KR" sz="6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  <a:p>
                      <a:pPr marL="171450" marR="0" lvl="0" indent="-79375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ea"/>
                          <a:ea typeface="+mn-ea"/>
                          <a:cs typeface="KoPubWorldDotum Light" pitchFamily="2" charset="-127"/>
                        </a:rPr>
                        <a:t>사용되지 않는 것으로 추정되는 로직 제거 필요</a:t>
                      </a:r>
                      <a:endParaRPr kumimoji="0" lang="en-US" altLang="ko-KR" sz="6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308781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그룹오더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</a:t>
                      </a: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게이트진입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groupOrderGateIn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6158084"/>
                  </a:ext>
                </a:extLst>
              </a:tr>
              <a:tr h="345956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캔슬인아웃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CancelOut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,</a:t>
                      </a: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CancelOutGroup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9619492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게이트진입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X (</a:t>
                      </a:r>
                      <a:r>
                        <a:rPr lang="ko-KR" altLang="en-US" sz="650" b="0" i="0" kern="1200" dirty="0" err="1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상태값으로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관리</a:t>
                      </a: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)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9853013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블록진입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X (</a:t>
                      </a:r>
                      <a:r>
                        <a:rPr lang="ko-KR" altLang="en-US" sz="650" b="0" i="0" kern="1200" dirty="0" err="1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상태값으로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관리</a:t>
                      </a: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)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3901652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작업완료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X (</a:t>
                      </a:r>
                      <a:r>
                        <a:rPr lang="ko-KR" altLang="en-US" sz="650" b="0" i="0" kern="1200" dirty="0" err="1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상태값으로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관리</a:t>
                      </a: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)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692783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게이트아웃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X (</a:t>
                      </a:r>
                      <a:r>
                        <a:rPr lang="ko-KR" altLang="en-US" sz="650" b="0" i="0" kern="1200" dirty="0" err="1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상태값으로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 관리</a:t>
                      </a: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+mn-ea"/>
                          <a:ea typeface="+mn-ea"/>
                          <a:cs typeface="KoPubWorldDotum Light" pitchFamily="2" charset="-127"/>
                        </a:rPr>
                        <a:t>)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+mn-ea"/>
                        <a:ea typeface="+mn-ea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36288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80C1E914-1208-62AE-5CEE-B5F14E3026D6}"/>
              </a:ext>
            </a:extLst>
          </p:cNvPr>
          <p:cNvSpPr/>
          <p:nvPr/>
        </p:nvSpPr>
        <p:spPr>
          <a:xfrm>
            <a:off x="147687" y="1930418"/>
            <a:ext cx="8796527" cy="2743851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390892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7F6C02-21ED-7EC4-BC0B-82F64A8F0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0071541-144E-5BF9-C3AD-EF83D8F5E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6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F8D84151-9883-7787-7FDB-0EA66D690C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760692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리팩토링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DC71F683-3813-3867-C294-205DBEB5F058}"/>
              </a:ext>
            </a:extLst>
          </p:cNvPr>
          <p:cNvSpPr txBox="1"/>
          <p:nvPr/>
        </p:nvSpPr>
        <p:spPr>
          <a:xfrm>
            <a:off x="444398" y="237631"/>
            <a:ext cx="30232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effectLst/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C62BFB3F-2BF8-F323-9753-18785BF48FE0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1.2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목표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9169EEAB-B40B-4A7E-9FF0-D2CA8BE85A63}"/>
              </a:ext>
            </a:extLst>
          </p:cNvPr>
          <p:cNvSpPr/>
          <p:nvPr/>
        </p:nvSpPr>
        <p:spPr bwMode="auto">
          <a:xfrm>
            <a:off x="444398" y="1468697"/>
            <a:ext cx="8200084" cy="2218180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200" dirty="0">
                <a:solidFill>
                  <a:srgbClr val="0432FF"/>
                </a:solidFill>
                <a:latin typeface="+mn-ea"/>
              </a:rPr>
              <a:t>1</a:t>
            </a:r>
            <a:r>
              <a:rPr lang="ko-KR" altLang="en-US" sz="1200" dirty="0">
                <a:solidFill>
                  <a:srgbClr val="0432FF"/>
                </a:solidFill>
                <a:latin typeface="+mn-ea"/>
              </a:rPr>
              <a:t>차 목표</a:t>
            </a:r>
            <a:r>
              <a:rPr lang="en-US" altLang="ko-KR" sz="1200" dirty="0">
                <a:solidFill>
                  <a:srgbClr val="0432FF"/>
                </a:solidFill>
                <a:latin typeface="+mn-ea"/>
              </a:rPr>
              <a:t>:</a:t>
            </a:r>
            <a:r>
              <a:rPr lang="ko-KR" altLang="en-US" sz="1200" dirty="0">
                <a:solidFill>
                  <a:srgbClr val="0432FF"/>
                </a:solidFill>
                <a:latin typeface="+mn-ea"/>
              </a:rPr>
              <a:t>  서비스 코드 품질 개선</a:t>
            </a:r>
            <a:r>
              <a:rPr lang="en-US" altLang="ko-KR" sz="1200" dirty="0">
                <a:solidFill>
                  <a:srgbClr val="0432FF"/>
                </a:solidFill>
                <a:latin typeface="+mn-ea"/>
              </a:rPr>
              <a:t> </a:t>
            </a: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latin typeface="+mn-ea"/>
              </a:rPr>
              <a:t>범위 </a:t>
            </a:r>
            <a:r>
              <a:rPr lang="en-US" altLang="ko-KR" sz="1200" dirty="0">
                <a:solidFill>
                  <a:srgbClr val="0432FF"/>
                </a:solidFill>
                <a:latin typeface="+mn-ea"/>
              </a:rPr>
              <a:t>:VBS </a:t>
            </a:r>
            <a:r>
              <a:rPr lang="ko-KR" altLang="en-US" sz="1200" dirty="0">
                <a:solidFill>
                  <a:srgbClr val="0432FF"/>
                </a:solidFill>
                <a:latin typeface="+mn-ea"/>
              </a:rPr>
              <a:t>컨트롤러 </a:t>
            </a:r>
            <a:r>
              <a:rPr lang="en-US" altLang="ko-KR" sz="1200" dirty="0">
                <a:solidFill>
                  <a:srgbClr val="0432FF"/>
                </a:solidFill>
                <a:latin typeface="+mn-ea"/>
              </a:rPr>
              <a:t>,</a:t>
            </a:r>
            <a:r>
              <a:rPr lang="ko-KR" altLang="en-US" sz="1200" dirty="0">
                <a:solidFill>
                  <a:srgbClr val="0432FF"/>
                </a:solidFill>
                <a:latin typeface="+mn-ea"/>
              </a:rPr>
              <a:t> </a:t>
            </a:r>
            <a:r>
              <a:rPr lang="en-US" altLang="ko-KR" sz="1200" dirty="0">
                <a:solidFill>
                  <a:srgbClr val="0432FF"/>
                </a:solidFill>
                <a:latin typeface="+mn-ea"/>
              </a:rPr>
              <a:t>VBS </a:t>
            </a:r>
            <a:r>
              <a:rPr lang="ko-KR" altLang="en-US" sz="1200" dirty="0">
                <a:solidFill>
                  <a:srgbClr val="0432FF"/>
                </a:solidFill>
                <a:latin typeface="+mn-ea"/>
              </a:rPr>
              <a:t>서비스 </a:t>
            </a:r>
            <a:r>
              <a:rPr lang="en-US" altLang="ko-KR" sz="1200" dirty="0">
                <a:solidFill>
                  <a:srgbClr val="0432FF"/>
                </a:solidFill>
                <a:latin typeface="+mn-ea"/>
              </a:rPr>
              <a:t>Part</a:t>
            </a: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현재 예약결과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ko-KR" altLang="en-US" sz="1200" dirty="0" err="1">
                <a:solidFill>
                  <a:srgbClr val="C00000"/>
                </a:solidFill>
                <a:latin typeface="+mn-ea"/>
              </a:rPr>
              <a:t>코피노검증결과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ko-KR" altLang="en-US" sz="1200" dirty="0" err="1">
                <a:solidFill>
                  <a:srgbClr val="C00000"/>
                </a:solidFill>
                <a:latin typeface="+mn-ea"/>
              </a:rPr>
              <a:t>코피노삭제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ko-KR" altLang="en-US" sz="1200" dirty="0" err="1">
                <a:solidFill>
                  <a:srgbClr val="C00000"/>
                </a:solidFill>
                <a:latin typeface="+mn-ea"/>
              </a:rPr>
              <a:t>냉컨플러그인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아웃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터미널 내부 이벤트로 </a:t>
            </a:r>
            <a:r>
              <a:rPr lang="ko-KR" altLang="en-US" sz="1200" dirty="0" err="1">
                <a:solidFill>
                  <a:srgbClr val="C00000"/>
                </a:solidFill>
                <a:latin typeface="+mn-ea"/>
              </a:rPr>
              <a:t>나누어져있음</a:t>
            </a:r>
            <a:endParaRPr lang="en-US" altLang="ko-KR" sz="1200" dirty="0">
              <a:solidFill>
                <a:srgbClr val="C00000"/>
              </a:solidFill>
              <a:latin typeface="+mn-ea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터미널 내부이벤트의 </a:t>
            </a:r>
            <a:r>
              <a:rPr lang="en-US" altLang="ko-KR" sz="1200" dirty="0" err="1">
                <a:solidFill>
                  <a:srgbClr val="C00000"/>
                </a:solidFill>
                <a:latin typeface="+mn-ea"/>
              </a:rPr>
              <a:t>updateTruckTransStatusInTerminal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() 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하나로 모든 터미널 내부이벤트를 처리하고 있음</a:t>
            </a:r>
            <a:endParaRPr lang="en-US" altLang="ko-KR" sz="1200" dirty="0">
              <a:solidFill>
                <a:srgbClr val="C00000"/>
              </a:solidFill>
              <a:latin typeface="+mn-ea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200" dirty="0" err="1">
                <a:solidFill>
                  <a:srgbClr val="C00000"/>
                </a:solidFill>
                <a:latin typeface="+mn-ea"/>
              </a:rPr>
              <a:t>updateTruckTransStatusInTerminal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()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를 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method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에 맞는 기능만 실행되도록 분기가 목표</a:t>
            </a:r>
            <a:endParaRPr lang="en-US" altLang="ko-KR" sz="1200" dirty="0">
              <a:solidFill>
                <a:srgbClr val="C00000"/>
              </a:solidFill>
              <a:latin typeface="+mn-ea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나머지 이벤트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(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예약결과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ko-KR" altLang="en-US" sz="1200" dirty="0" err="1">
                <a:solidFill>
                  <a:srgbClr val="C00000"/>
                </a:solidFill>
                <a:latin typeface="+mn-ea"/>
              </a:rPr>
              <a:t>코피노검증결과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ko-KR" altLang="en-US" sz="1200" dirty="0" err="1">
                <a:solidFill>
                  <a:srgbClr val="C00000"/>
                </a:solidFill>
                <a:latin typeface="+mn-ea"/>
              </a:rPr>
              <a:t>코피노삭제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ko-KR" altLang="en-US" sz="1200" dirty="0" err="1">
                <a:solidFill>
                  <a:srgbClr val="C00000"/>
                </a:solidFill>
                <a:latin typeface="+mn-ea"/>
              </a:rPr>
              <a:t>냉컨플러그인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/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아웃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)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는 분기 없이 코드 </a:t>
            </a:r>
            <a:r>
              <a:rPr lang="ko-KR" altLang="en-US" sz="1200" dirty="0" err="1">
                <a:solidFill>
                  <a:srgbClr val="C00000"/>
                </a:solidFill>
                <a:latin typeface="+mn-ea"/>
              </a:rPr>
              <a:t>포맷팅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 개선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복잡한 조건문 함수화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, 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프로세스별 주석 등의 가독성향상이 목표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 (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추후 확실한 분석 후 </a:t>
            </a:r>
            <a:r>
              <a:rPr lang="ko-KR" altLang="en-US" sz="1200" dirty="0" err="1">
                <a:solidFill>
                  <a:srgbClr val="C00000"/>
                </a:solidFill>
                <a:latin typeface="+mn-ea"/>
              </a:rPr>
              <a:t>리펙토링</a:t>
            </a:r>
            <a:r>
              <a:rPr lang="ko-KR" altLang="en-US" sz="1200" dirty="0">
                <a:solidFill>
                  <a:srgbClr val="C00000"/>
                </a:solidFill>
                <a:latin typeface="+mn-ea"/>
              </a:rPr>
              <a:t> 진행</a:t>
            </a:r>
            <a:r>
              <a:rPr lang="en-US" altLang="ko-KR" sz="1200" dirty="0">
                <a:solidFill>
                  <a:srgbClr val="C00000"/>
                </a:solidFill>
                <a:latin typeface="+mn-ea"/>
              </a:rPr>
              <a:t>)</a:t>
            </a: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latin typeface="+mn-ea"/>
              </a:rPr>
              <a:t>기능에 영향을 줄 수 있는 비즈니스 로직의 변경은 없음</a:t>
            </a:r>
            <a:endParaRPr lang="en-US" altLang="ko-KR" sz="1200" dirty="0">
              <a:solidFill>
                <a:srgbClr val="0432FF"/>
              </a:solidFill>
              <a:latin typeface="+mn-ea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latin typeface="+mn-ea"/>
              </a:rPr>
              <a:t>가독성을 위한 모듈화가 우선</a:t>
            </a:r>
            <a:endParaRPr lang="en-US" altLang="ko-KR" sz="1200" dirty="0">
              <a:solidFill>
                <a:srgbClr val="0432FF"/>
              </a:solidFill>
              <a:latin typeface="+mn-ea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latin typeface="+mn-ea"/>
              </a:rPr>
              <a:t>단위테스트는 우선 생략</a:t>
            </a:r>
            <a:endParaRPr lang="en-US" altLang="ko-KR" sz="1200" dirty="0">
              <a:solidFill>
                <a:srgbClr val="0432FF"/>
              </a:solidFill>
              <a:latin typeface="+mn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8281B61-FF48-4D6A-37D8-385BDC294BB4}"/>
              </a:ext>
            </a:extLst>
          </p:cNvPr>
          <p:cNvSpPr/>
          <p:nvPr/>
        </p:nvSpPr>
        <p:spPr>
          <a:xfrm>
            <a:off x="499101" y="5581349"/>
            <a:ext cx="2115196" cy="6134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buFontTx/>
              <a:buAutoNum type="arabicPeriod"/>
            </a:pP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VBS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의 모든 터미널 내부 이벤트 처리 담당</a:t>
            </a:r>
            <a:b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역할과 책임이 과도하게 집중되어 있음</a:t>
            </a:r>
            <a:b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에러 포인트를 찾기 힘듦</a:t>
            </a:r>
            <a:b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IF-ELSE 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문이 너무 많음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ko-KR" altLang="en-US" sz="7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시간복잡도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증가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8528F71-5298-0FD0-230B-0135EBF988F8}"/>
              </a:ext>
            </a:extLst>
          </p:cNvPr>
          <p:cNvSpPr/>
          <p:nvPr/>
        </p:nvSpPr>
        <p:spPr>
          <a:xfrm>
            <a:off x="499101" y="5354953"/>
            <a:ext cx="211519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updateTruckTransStatusInTerminal</a:t>
            </a:r>
            <a:r>
              <a:rPr kumimoji="1" lang="en-US" altLang="ko-Kore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1A2E33A-F016-1063-BE13-4F1CC13E104E}"/>
              </a:ext>
            </a:extLst>
          </p:cNvPr>
          <p:cNvSpPr/>
          <p:nvPr/>
        </p:nvSpPr>
        <p:spPr>
          <a:xfrm>
            <a:off x="3459182" y="5652870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게이트진입</a:t>
            </a:r>
            <a:r>
              <a:rPr kumimoji="1" lang="ko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로직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BD02AC3-49D2-FAB2-F91D-091628471C3D}"/>
              </a:ext>
            </a:extLst>
          </p:cNvPr>
          <p:cNvSpPr/>
          <p:nvPr/>
        </p:nvSpPr>
        <p:spPr>
          <a:xfrm>
            <a:off x="3459182" y="5311867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운송오더</a:t>
            </a:r>
            <a:r>
              <a:rPr kumimoji="1" lang="ko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상태 업데이트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171FC5A-46A9-86D5-1124-6815071CCA91}"/>
              </a:ext>
            </a:extLst>
          </p:cNvPr>
          <p:cNvSpPr/>
          <p:nvPr/>
        </p:nvSpPr>
        <p:spPr>
          <a:xfrm>
            <a:off x="3459182" y="6020452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게이트아웃</a:t>
            </a:r>
            <a:r>
              <a:rPr kumimoji="1" lang="ko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로직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DDD35015-CA95-CCB9-E7FD-20268A355299}"/>
              </a:ext>
            </a:extLst>
          </p:cNvPr>
          <p:cNvSpPr/>
          <p:nvPr/>
        </p:nvSpPr>
        <p:spPr>
          <a:xfrm>
            <a:off x="2747814" y="5648160"/>
            <a:ext cx="577850" cy="2802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오른쪽 화살표[R] 22">
            <a:extLst>
              <a:ext uri="{FF2B5EF4-FFF2-40B4-BE49-F238E27FC236}">
                <a16:creationId xmlns:a16="http://schemas.microsoft.com/office/drawing/2014/main" id="{62688403-F37B-AC83-CCEA-806F689BFE0D}"/>
              </a:ext>
            </a:extLst>
          </p:cNvPr>
          <p:cNvSpPr/>
          <p:nvPr/>
        </p:nvSpPr>
        <p:spPr>
          <a:xfrm>
            <a:off x="5662403" y="5648160"/>
            <a:ext cx="577850" cy="2802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2BD314C-7D08-FBEB-2FDD-0C1014A44146}"/>
              </a:ext>
            </a:extLst>
          </p:cNvPr>
          <p:cNvSpPr/>
          <p:nvPr/>
        </p:nvSpPr>
        <p:spPr>
          <a:xfrm>
            <a:off x="6322803" y="5311867"/>
            <a:ext cx="2115196" cy="962032"/>
          </a:xfrm>
          <a:prstGeom prst="rect">
            <a:avLst/>
          </a:prstGeom>
          <a:solidFill>
            <a:srgbClr val="FFF6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서비스 로직 분리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한 곳에서 조립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컨트롤러는 </a:t>
            </a:r>
            <a:r>
              <a:rPr kumimoji="1" lang="en-US" altLang="ko-KR" sz="7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methode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별로 서비스 선택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역할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/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책임 분리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783C360-66C8-42BE-FA65-ED62CF3E20A3}"/>
              </a:ext>
            </a:extLst>
          </p:cNvPr>
          <p:cNvSpPr txBox="1"/>
          <p:nvPr/>
        </p:nvSpPr>
        <p:spPr>
          <a:xfrm rot="16200000">
            <a:off x="4223259" y="618847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.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4260D8A-E5B5-2E52-F431-D07C5012AD55}"/>
              </a:ext>
            </a:extLst>
          </p:cNvPr>
          <p:cNvSpPr/>
          <p:nvPr/>
        </p:nvSpPr>
        <p:spPr>
          <a:xfrm>
            <a:off x="595561" y="4027880"/>
            <a:ext cx="2018736" cy="68132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buFontTx/>
              <a:buAutoNum type="arabicPeriod"/>
            </a:pP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Param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의 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 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명을 기준으로 서비스 분기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별도의 </a:t>
            </a:r>
            <a:r>
              <a:rPr kumimoji="1" lang="ko-KR" altLang="en-US" sz="7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서비스로직이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들어가서는 안됨</a:t>
            </a:r>
            <a:b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단순 분기작업만 하되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명확하게 분기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단순 분기와 테스트용이 목적에 맞는 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전략패턴 적용 예정</a:t>
            </a:r>
            <a:endParaRPr kumimoji="1" lang="en-US" altLang="ko-KR" sz="700" dirty="0">
              <a:solidFill>
                <a:srgbClr val="C00000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CB97902-FA53-EF01-D103-0DC792BF9805}"/>
              </a:ext>
            </a:extLst>
          </p:cNvPr>
          <p:cNvSpPr/>
          <p:nvPr/>
        </p:nvSpPr>
        <p:spPr>
          <a:xfrm>
            <a:off x="595561" y="3801483"/>
            <a:ext cx="2018736" cy="25145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invokeComplete</a:t>
            </a:r>
            <a:r>
              <a:rPr kumimoji="1" lang="en-US" altLang="ko-Kore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5" name="오른쪽 화살표[R] 34">
            <a:extLst>
              <a:ext uri="{FF2B5EF4-FFF2-40B4-BE49-F238E27FC236}">
                <a16:creationId xmlns:a16="http://schemas.microsoft.com/office/drawing/2014/main" id="{22EE598F-A8D8-88C0-1E71-2A554821F224}"/>
              </a:ext>
            </a:extLst>
          </p:cNvPr>
          <p:cNvSpPr/>
          <p:nvPr/>
        </p:nvSpPr>
        <p:spPr>
          <a:xfrm rot="5400000">
            <a:off x="1316003" y="4895418"/>
            <a:ext cx="577850" cy="2802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6" name="오른쪽 화살표[R] 35">
            <a:extLst>
              <a:ext uri="{FF2B5EF4-FFF2-40B4-BE49-F238E27FC236}">
                <a16:creationId xmlns:a16="http://schemas.microsoft.com/office/drawing/2014/main" id="{00EC0C02-E249-B389-13BB-584DE3E2A610}"/>
              </a:ext>
            </a:extLst>
          </p:cNvPr>
          <p:cNvSpPr/>
          <p:nvPr/>
        </p:nvSpPr>
        <p:spPr>
          <a:xfrm>
            <a:off x="2747814" y="4174026"/>
            <a:ext cx="577850" cy="2802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BDB4378-1734-B655-A679-11E45D829640}"/>
              </a:ext>
            </a:extLst>
          </p:cNvPr>
          <p:cNvSpPr/>
          <p:nvPr/>
        </p:nvSpPr>
        <p:spPr>
          <a:xfrm>
            <a:off x="3459180" y="4071129"/>
            <a:ext cx="4978817" cy="63807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buFontTx/>
              <a:buAutoNum type="arabicPeriod"/>
            </a:pP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VBS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의 터미널 내부 이벤트를 제외한 나머지 로직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(method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명을 기준으로 분기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현재로서는 </a:t>
            </a:r>
            <a:r>
              <a:rPr kumimoji="1" lang="ko-KR" altLang="en-US" sz="700" dirty="0" err="1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리팩토링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범위에서 제외</a:t>
            </a:r>
            <a:r>
              <a: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가독성 향상을 위한 </a:t>
            </a:r>
            <a:r>
              <a:rPr kumimoji="1" lang="ko-KR" altLang="en-US" sz="700" dirty="0" err="1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포맷팅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개선</a:t>
            </a:r>
            <a:r>
              <a: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 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복잡한 조건문 함수화</a:t>
            </a:r>
            <a:r>
              <a: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 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주석 추가 등 만 진행</a:t>
            </a:r>
            <a:r>
              <a: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C55387C-1EC5-136A-EF4E-013F73FDEBA2}"/>
              </a:ext>
            </a:extLst>
          </p:cNvPr>
          <p:cNvSpPr/>
          <p:nvPr/>
        </p:nvSpPr>
        <p:spPr>
          <a:xfrm>
            <a:off x="3459181" y="3801484"/>
            <a:ext cx="4978817" cy="269644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saveRequestAppointment</a:t>
            </a:r>
            <a:r>
              <a:rPr kumimoji="1" lang="en-US" altLang="ko-Kore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(), </a:t>
            </a:r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saveTruckTransOrder</a:t>
            </a:r>
            <a:r>
              <a:rPr kumimoji="1" lang="en-US" altLang="ko-Kore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(),</a:t>
            </a:r>
            <a:r>
              <a:rPr kumimoji="1" lang="ko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br>
              <a:rPr kumimoji="1" lang="en-US" altLang="ko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kumimoji="1" lang="en-US" altLang="ko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removeTruckTransOrder</a:t>
            </a:r>
            <a:r>
              <a:rPr kumimoji="1" lang="en-US" altLang="ko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(), </a:t>
            </a:r>
            <a:r>
              <a:rPr kumimoji="1" lang="en-US" altLang="ko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updateReeferPowerPlugInoutResult</a:t>
            </a:r>
            <a:r>
              <a:rPr kumimoji="1" lang="en-US" altLang="ko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2627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2A7B75-72E2-F438-30CB-5E2DF9FE9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7E02053-E3F0-A1FA-FA87-B9039979D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7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EFA5667D-54B1-0992-3D43-821777A3CA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DA7677C9-2B9E-027C-F28A-620B5D05BB45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38650BD1-B43E-E14F-CDB9-E2BD83C4D634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2.1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en-US" altLang="ko-KR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IttInvokeAlarmController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77FD716D-6E33-57CD-38EF-566C66BB8F17}"/>
              </a:ext>
            </a:extLst>
          </p:cNvPr>
          <p:cNvSpPr/>
          <p:nvPr/>
        </p:nvSpPr>
        <p:spPr bwMode="auto">
          <a:xfrm>
            <a:off x="444398" y="1468696"/>
            <a:ext cx="8200084" cy="1351963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VBS</a:t>
            </a:r>
            <a:r>
              <a:rPr lang="en-US" altLang="ko-KR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운송 이벤트 관련 최초 </a:t>
            </a:r>
            <a:r>
              <a:rPr lang="ko-KR" altLang="en-US" sz="1200" dirty="0" err="1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진입점</a:t>
            </a:r>
            <a:r>
              <a:rPr lang="ko-KR" altLang="en-US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-US" altLang="ko-KR" sz="1200" dirty="0" err="1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vbs</a:t>
            </a:r>
            <a:r>
              <a:rPr lang="en-US" altLang="ko-KR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/invoke/alarm)</a:t>
            </a:r>
            <a:endParaRPr lang="en-US" altLang="ko-KR" sz="1200" dirty="0">
              <a:solidFill>
                <a:srgbClr val="C00000"/>
              </a:solidFill>
              <a:effectLst/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리팩토링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전</a:t>
            </a:r>
            <a:r>
              <a:rPr lang="ko-KR" altLang="en-US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구조</a:t>
            </a:r>
            <a:br>
              <a:rPr lang="en-US" altLang="ko-KR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lang="en-US" altLang="ko-KR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1.</a:t>
            </a:r>
            <a:r>
              <a:rPr lang="ko-KR" altLang="en-US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if-else</a:t>
            </a:r>
            <a:r>
              <a:rPr lang="ko-KR" altLang="en-US" sz="1200" dirty="0" err="1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lang="ko-KR" altLang="en-US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통한 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Method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별 분기 처리</a:t>
            </a:r>
            <a:b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2.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컨트롤러에 터미널 내부와 그 외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운송이벤트 관련 서비스 의존성을 주입 후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서비스 호출을 통한 운송이벤트 관련 로직 처리</a:t>
            </a:r>
            <a:b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3.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터미널 내부 이벤트의 경우 하나의 서비스 호출 후  다시 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Method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별 분기 처리</a:t>
            </a:r>
            <a:b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4.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터미널 내부 이벤트 중 </a:t>
            </a:r>
            <a:r>
              <a:rPr lang="en-US" altLang="ko-KR" sz="1200" dirty="0" err="1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GateIn</a:t>
            </a:r>
            <a:r>
              <a:rPr lang="en-US" altLang="ko-KR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en-US" altLang="ko-KR" sz="1200" dirty="0" err="1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GateOut</a:t>
            </a:r>
            <a:r>
              <a:rPr lang="en-US" altLang="ko-KR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이벤트 수신시에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추가적인 업데이트 로직</a:t>
            </a:r>
            <a:b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endParaRPr lang="en-US" altLang="ko-KR" sz="1200" dirty="0">
              <a:solidFill>
                <a:srgbClr val="0432FF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altLang="ko-KR" sz="1200" dirty="0">
              <a:solidFill>
                <a:srgbClr val="0432FF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0" lvl="1" defTabSz="995690" eaLnBrk="0" fontAlgn="base" hangingPunct="0">
              <a:spcBef>
                <a:spcPct val="20000"/>
              </a:spcBef>
              <a:defRPr/>
            </a:pPr>
            <a:endParaRPr lang="en-US" altLang="ko-KR" sz="1200" dirty="0">
              <a:solidFill>
                <a:srgbClr val="C0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0BCCAD-D650-9F70-B88A-DB2A9433ADD9}"/>
              </a:ext>
            </a:extLst>
          </p:cNvPr>
          <p:cNvSpPr txBox="1"/>
          <p:nvPr/>
        </p:nvSpPr>
        <p:spPr>
          <a:xfrm>
            <a:off x="3973552" y="2977651"/>
            <a:ext cx="987874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Accio</a:t>
            </a:r>
            <a:r>
              <a: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Blockchain</a:t>
            </a:r>
            <a:endParaRPr lang="ko-KR" altLang="en-US" sz="9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B949FEC-4B17-077B-177B-69930C73D2EA}"/>
              </a:ext>
            </a:extLst>
          </p:cNvPr>
          <p:cNvCxnSpPr>
            <a:cxnSpLocks/>
            <a:endCxn id="11" idx="0"/>
          </p:cNvCxnSpPr>
          <p:nvPr/>
        </p:nvCxnSpPr>
        <p:spPr>
          <a:xfrm>
            <a:off x="4236358" y="3140359"/>
            <a:ext cx="172" cy="30297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FA450B4-31BD-2970-2C7F-3181C4BA44DD}"/>
              </a:ext>
            </a:extLst>
          </p:cNvPr>
          <p:cNvSpPr txBox="1"/>
          <p:nvPr/>
        </p:nvSpPr>
        <p:spPr>
          <a:xfrm>
            <a:off x="4471623" y="3211102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 err="1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vbs</a:t>
            </a:r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/invoke/alarm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7A02CD8-BA80-593D-EAB9-2B6CC0B69AB0}"/>
              </a:ext>
            </a:extLst>
          </p:cNvPr>
          <p:cNvGrpSpPr/>
          <p:nvPr/>
        </p:nvGrpSpPr>
        <p:grpSpPr>
          <a:xfrm>
            <a:off x="2778297" y="3443335"/>
            <a:ext cx="2916466" cy="776508"/>
            <a:chOff x="2212391" y="3856221"/>
            <a:chExt cx="2417100" cy="77650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9A4D59A-43CE-D938-8FC8-0B4D2EF74DF8}"/>
                </a:ext>
              </a:extLst>
            </p:cNvPr>
            <p:cNvSpPr/>
            <p:nvPr/>
          </p:nvSpPr>
          <p:spPr>
            <a:xfrm>
              <a:off x="2212391" y="3856221"/>
              <a:ext cx="2417099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VbsInvokeAlarmController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1DC1B32-6758-544D-4E0C-B1280A14AAE5}"/>
                </a:ext>
              </a:extLst>
            </p:cNvPr>
            <p:cNvSpPr/>
            <p:nvPr/>
          </p:nvSpPr>
          <p:spPr>
            <a:xfrm>
              <a:off x="2212391" y="4066117"/>
              <a:ext cx="2417100" cy="2868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AllconeVbsTruckTransOrderService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allconeVbsTruckTransOrderService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bctransVbsTruckTransOrderService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bctransVbsTruckTransOrderService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FF7DD7A-D6C7-8D5F-2143-7DDB2C385DD1}"/>
                </a:ext>
              </a:extLst>
            </p:cNvPr>
            <p:cNvSpPr/>
            <p:nvPr/>
          </p:nvSpPr>
          <p:spPr>
            <a:xfrm>
              <a:off x="2212391" y="4352364"/>
              <a:ext cx="2417099" cy="2803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invokeComplete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VbsInvokeAlarmParam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param):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ApiResponse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bctransInvokeComplete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(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VbsInvokeAlarmParam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param) :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boolean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00ABDF3F-A532-43D7-7B5D-2D2910F2E187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BEA84B31-0963-DF9C-3A55-533C0B0A3CFC}"/>
              </a:ext>
            </a:extLst>
          </p:cNvPr>
          <p:cNvGrpSpPr/>
          <p:nvPr/>
        </p:nvGrpSpPr>
        <p:grpSpPr>
          <a:xfrm>
            <a:off x="208970" y="4576922"/>
            <a:ext cx="3099713" cy="826942"/>
            <a:chOff x="2212391" y="3856221"/>
            <a:chExt cx="2018736" cy="826942"/>
          </a:xfrm>
        </p:grpSpPr>
        <p:sp>
          <p:nvSpPr>
            <p:cNvPr id="1032" name="직사각형 1031">
              <a:extLst>
                <a:ext uri="{FF2B5EF4-FFF2-40B4-BE49-F238E27FC236}">
                  <a16:creationId xmlns:a16="http://schemas.microsoft.com/office/drawing/2014/main" id="{F4FD5447-1E00-461E-CDD8-D732896B4ADC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AllconeVbsTruckTransOrderService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33" name="직사각형 1032">
              <a:extLst>
                <a:ext uri="{FF2B5EF4-FFF2-40B4-BE49-F238E27FC236}">
                  <a16:creationId xmlns:a16="http://schemas.microsoft.com/office/drawing/2014/main" id="{9DEE1179-FEDB-A69B-0BCD-EB4BC54307FB}"/>
                </a:ext>
              </a:extLst>
            </p:cNvPr>
            <p:cNvSpPr/>
            <p:nvPr/>
          </p:nvSpPr>
          <p:spPr>
            <a:xfrm>
              <a:off x="2212391" y="4066117"/>
              <a:ext cx="2018736" cy="33668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AllconeVbsTruckTransOrderRepository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allconeVbsTruckTransOrderRepository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34" name="직사각형 1033">
              <a:extLst>
                <a:ext uri="{FF2B5EF4-FFF2-40B4-BE49-F238E27FC236}">
                  <a16:creationId xmlns:a16="http://schemas.microsoft.com/office/drawing/2014/main" id="{E0BDE4FB-FC74-9E9D-3915-47161F9A2B55}"/>
                </a:ext>
              </a:extLst>
            </p:cNvPr>
            <p:cNvSpPr/>
            <p:nvPr/>
          </p:nvSpPr>
          <p:spPr>
            <a:xfrm>
              <a:off x="2212391" y="4402798"/>
              <a:ext cx="2018736" cy="2803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getContainerTransportByPinNo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(String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pinNo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 void</a:t>
              </a:r>
              <a:b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</a:b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updateRequestAppointment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035" name="그룹 1034">
            <a:extLst>
              <a:ext uri="{FF2B5EF4-FFF2-40B4-BE49-F238E27FC236}">
                <a16:creationId xmlns:a16="http://schemas.microsoft.com/office/drawing/2014/main" id="{977257BE-E164-E3E8-961A-EA178D806F98}"/>
              </a:ext>
            </a:extLst>
          </p:cNvPr>
          <p:cNvGrpSpPr/>
          <p:nvPr/>
        </p:nvGrpSpPr>
        <p:grpSpPr>
          <a:xfrm>
            <a:off x="3704745" y="4590981"/>
            <a:ext cx="3333728" cy="1051262"/>
            <a:chOff x="2212390" y="3856221"/>
            <a:chExt cx="2018737" cy="1051262"/>
          </a:xfrm>
        </p:grpSpPr>
        <p:sp>
          <p:nvSpPr>
            <p:cNvPr id="1036" name="직사각형 1035">
              <a:extLst>
                <a:ext uri="{FF2B5EF4-FFF2-40B4-BE49-F238E27FC236}">
                  <a16:creationId xmlns:a16="http://schemas.microsoft.com/office/drawing/2014/main" id="{8213326D-A1E4-791A-6306-4B2ED67580D0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bctransVbsTruckTransOrderService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37" name="직사각형 1036">
              <a:extLst>
                <a:ext uri="{FF2B5EF4-FFF2-40B4-BE49-F238E27FC236}">
                  <a16:creationId xmlns:a16="http://schemas.microsoft.com/office/drawing/2014/main" id="{F71C088E-79CE-B39B-0451-AB79764221E6}"/>
                </a:ext>
              </a:extLst>
            </p:cNvPr>
            <p:cNvSpPr/>
            <p:nvPr/>
          </p:nvSpPr>
          <p:spPr>
            <a:xfrm>
              <a:off x="2212391" y="4066116"/>
              <a:ext cx="2018736" cy="37350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VbsBChainService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vbsBChainService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AllconeVbsTruckTransOrderService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allconeVbsTruckTransOrderService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ContainerTransportDomainService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containerTransportDomainService</a:t>
              </a:r>
              <a:b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</a:b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…</a:t>
              </a:r>
            </a:p>
          </p:txBody>
        </p:sp>
        <p:sp>
          <p:nvSpPr>
            <p:cNvPr id="1038" name="직사각형 1037">
              <a:extLst>
                <a:ext uri="{FF2B5EF4-FFF2-40B4-BE49-F238E27FC236}">
                  <a16:creationId xmlns:a16="http://schemas.microsoft.com/office/drawing/2014/main" id="{9938C40E-2DA2-B225-3152-7B2D4181C778}"/>
                </a:ext>
              </a:extLst>
            </p:cNvPr>
            <p:cNvSpPr/>
            <p:nvPr/>
          </p:nvSpPr>
          <p:spPr>
            <a:xfrm>
              <a:off x="2212390" y="4439617"/>
              <a:ext cx="2018736" cy="46786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saveTruckTransOrder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(Map param):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boolean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removeTruckTransOrder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(Map param):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updateReeferPowerPlugInOutResult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(Map param):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updateTruckTransStatusInTerminal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method, Map param): void</a:t>
              </a:r>
            </a:p>
          </p:txBody>
        </p:sp>
      </p:grpSp>
      <p:cxnSp>
        <p:nvCxnSpPr>
          <p:cNvPr id="1046" name="직선 화살표 연결선 1045">
            <a:extLst>
              <a:ext uri="{FF2B5EF4-FFF2-40B4-BE49-F238E27FC236}">
                <a16:creationId xmlns:a16="http://schemas.microsoft.com/office/drawing/2014/main" id="{D98F3A05-559A-CD1C-DB01-E3A2356103F6}"/>
              </a:ext>
            </a:extLst>
          </p:cNvPr>
          <p:cNvCxnSpPr>
            <a:cxnSpLocks/>
            <a:endCxn id="1036" idx="0"/>
          </p:cNvCxnSpPr>
          <p:nvPr/>
        </p:nvCxnSpPr>
        <p:spPr>
          <a:xfrm>
            <a:off x="5371608" y="4274364"/>
            <a:ext cx="2" cy="316617"/>
          </a:xfrm>
          <a:prstGeom prst="straightConnector1">
            <a:avLst/>
          </a:prstGeom>
          <a:ln w="19050">
            <a:solidFill>
              <a:schemeClr val="tx1"/>
            </a:solidFill>
            <a:headEnd type="diamond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꺾인 연결선[E] 1049">
            <a:extLst>
              <a:ext uri="{FF2B5EF4-FFF2-40B4-BE49-F238E27FC236}">
                <a16:creationId xmlns:a16="http://schemas.microsoft.com/office/drawing/2014/main" id="{3F6847DF-66F0-54E8-D8A6-7499745971A6}"/>
              </a:ext>
            </a:extLst>
          </p:cNvPr>
          <p:cNvCxnSpPr>
            <a:cxnSpLocks/>
            <a:endCxn id="1032" idx="0"/>
          </p:cNvCxnSpPr>
          <p:nvPr/>
        </p:nvCxnSpPr>
        <p:spPr>
          <a:xfrm rot="10800000" flipV="1">
            <a:off x="1758828" y="3862764"/>
            <a:ext cx="950825" cy="714158"/>
          </a:xfrm>
          <a:prstGeom prst="bentConnector2">
            <a:avLst/>
          </a:prstGeom>
          <a:ln w="19050" cap="flat">
            <a:solidFill>
              <a:schemeClr val="tx1"/>
            </a:solidFill>
            <a:prstDash val="solid"/>
            <a:miter lim="800000"/>
            <a:headEnd type="diamond" w="lg" len="lg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7" name="그룹 1056">
            <a:extLst>
              <a:ext uri="{FF2B5EF4-FFF2-40B4-BE49-F238E27FC236}">
                <a16:creationId xmlns:a16="http://schemas.microsoft.com/office/drawing/2014/main" id="{1B55B833-03C9-7DF8-24D1-F5C6CAF1ED8E}"/>
              </a:ext>
            </a:extLst>
          </p:cNvPr>
          <p:cNvGrpSpPr/>
          <p:nvPr/>
        </p:nvGrpSpPr>
        <p:grpSpPr>
          <a:xfrm>
            <a:off x="6434354" y="3445455"/>
            <a:ext cx="2435802" cy="850256"/>
            <a:chOff x="2212390" y="3856221"/>
            <a:chExt cx="2018737" cy="850256"/>
          </a:xfrm>
        </p:grpSpPr>
        <p:sp>
          <p:nvSpPr>
            <p:cNvPr id="1058" name="직사각형 1057">
              <a:extLst>
                <a:ext uri="{FF2B5EF4-FFF2-40B4-BE49-F238E27FC236}">
                  <a16:creationId xmlns:a16="http://schemas.microsoft.com/office/drawing/2014/main" id="{C51F8A6E-3129-0901-5E8D-0D8A368BADB5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VbsInvokeAlarmParam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59" name="직사각형 1058">
              <a:extLst>
                <a:ext uri="{FF2B5EF4-FFF2-40B4-BE49-F238E27FC236}">
                  <a16:creationId xmlns:a16="http://schemas.microsoft.com/office/drawing/2014/main" id="{FE476F0D-DE10-50BD-3EB0-69826ACE6ECD}"/>
                </a:ext>
              </a:extLst>
            </p:cNvPr>
            <p:cNvSpPr/>
            <p:nvPr/>
          </p:nvSpPr>
          <p:spPr>
            <a:xfrm>
              <a:off x="2212391" y="4066116"/>
              <a:ext cx="2018736" cy="31575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String method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resultMessage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String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result_message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60" name="직사각형 1059">
              <a:extLst>
                <a:ext uri="{FF2B5EF4-FFF2-40B4-BE49-F238E27FC236}">
                  <a16:creationId xmlns:a16="http://schemas.microsoft.com/office/drawing/2014/main" id="{1A0DF1DA-0366-B601-81A1-D314E6956B52}"/>
                </a:ext>
              </a:extLst>
            </p:cNvPr>
            <p:cNvSpPr/>
            <p:nvPr/>
          </p:nvSpPr>
          <p:spPr>
            <a:xfrm>
              <a:off x="2212390" y="4381971"/>
              <a:ext cx="2018736" cy="3245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getMessage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() Map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setResult_message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result_message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toString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() String</a:t>
              </a:r>
            </a:p>
          </p:txBody>
        </p:sp>
      </p:grpSp>
      <p:cxnSp>
        <p:nvCxnSpPr>
          <p:cNvPr id="1062" name="꺾인 연결선[E] 1061">
            <a:extLst>
              <a:ext uri="{FF2B5EF4-FFF2-40B4-BE49-F238E27FC236}">
                <a16:creationId xmlns:a16="http://schemas.microsoft.com/office/drawing/2014/main" id="{B181FBBA-16C0-7DA9-FC4E-13C26150BD6A}"/>
              </a:ext>
            </a:extLst>
          </p:cNvPr>
          <p:cNvCxnSpPr>
            <a:cxnSpLocks/>
            <a:stCxn id="11" idx="3"/>
            <a:endCxn id="1058" idx="1"/>
          </p:cNvCxnSpPr>
          <p:nvPr/>
        </p:nvCxnSpPr>
        <p:spPr>
          <a:xfrm>
            <a:off x="5694762" y="3549465"/>
            <a:ext cx="739593" cy="2120"/>
          </a:xfrm>
          <a:prstGeom prst="bentConnector3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4" name="TextBox 1063">
            <a:extLst>
              <a:ext uri="{FF2B5EF4-FFF2-40B4-BE49-F238E27FC236}">
                <a16:creationId xmlns:a16="http://schemas.microsoft.com/office/drawing/2014/main" id="{773D1FB3-FDD8-052C-6AB8-262B9968270A}"/>
              </a:ext>
            </a:extLst>
          </p:cNvPr>
          <p:cNvSpPr txBox="1"/>
          <p:nvPr/>
        </p:nvSpPr>
        <p:spPr>
          <a:xfrm>
            <a:off x="1725547" y="3668763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Dependency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65" name="TextBox 1064">
            <a:extLst>
              <a:ext uri="{FF2B5EF4-FFF2-40B4-BE49-F238E27FC236}">
                <a16:creationId xmlns:a16="http://schemas.microsoft.com/office/drawing/2014/main" id="{E746EBFC-4D92-D460-7CD2-22711B5C1537}"/>
              </a:ext>
            </a:extLst>
          </p:cNvPr>
          <p:cNvSpPr txBox="1"/>
          <p:nvPr/>
        </p:nvSpPr>
        <p:spPr>
          <a:xfrm>
            <a:off x="4527461" y="4353137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Dependency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67" name="TextBox 1066">
            <a:extLst>
              <a:ext uri="{FF2B5EF4-FFF2-40B4-BE49-F238E27FC236}">
                <a16:creationId xmlns:a16="http://schemas.microsoft.com/office/drawing/2014/main" id="{6A531305-C44F-ECC9-18EC-278E5B1FD422}"/>
              </a:ext>
            </a:extLst>
          </p:cNvPr>
          <p:cNvSpPr txBox="1"/>
          <p:nvPr/>
        </p:nvSpPr>
        <p:spPr>
          <a:xfrm>
            <a:off x="5615889" y="3377077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Parameter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74" name="말풍선: 사각형 1427">
            <a:extLst>
              <a:ext uri="{FF2B5EF4-FFF2-40B4-BE49-F238E27FC236}">
                <a16:creationId xmlns:a16="http://schemas.microsoft.com/office/drawing/2014/main" id="{C69BAB11-BC3F-B527-EA09-DEDB35865AE0}"/>
              </a:ext>
            </a:extLst>
          </p:cNvPr>
          <p:cNvSpPr/>
          <p:nvPr/>
        </p:nvSpPr>
        <p:spPr>
          <a:xfrm>
            <a:off x="208971" y="5580584"/>
            <a:ext cx="1886670" cy="367619"/>
          </a:xfrm>
          <a:prstGeom prst="wedgeRectCallout">
            <a:avLst>
              <a:gd name="adj1" fmla="val -7282"/>
              <a:gd name="adj2" fmla="val -88507"/>
            </a:avLst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36000" bIns="0" rtlCol="0" anchor="ctr"/>
          <a:lstStyle/>
          <a:p>
            <a:r>
              <a:rPr lang="en-US" altLang="ko-KR" sz="8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ReservationResult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이벤트 </a:t>
            </a:r>
            <a:r>
              <a:rPr lang="ko-KR" altLang="en-US" sz="800" dirty="0" err="1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수신시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호출</a:t>
            </a:r>
            <a:endParaRPr lang="en-US" altLang="ko-KR" sz="800" dirty="0">
              <a:solidFill>
                <a:srgbClr val="C00000"/>
              </a:solidFill>
              <a:highlight>
                <a:srgbClr val="FFFF00"/>
              </a:highligh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80" name="말풍선: 사각형 1427">
            <a:extLst>
              <a:ext uri="{FF2B5EF4-FFF2-40B4-BE49-F238E27FC236}">
                <a16:creationId xmlns:a16="http://schemas.microsoft.com/office/drawing/2014/main" id="{AC9C4417-C2E6-273E-02CA-5DC9B87BD317}"/>
              </a:ext>
            </a:extLst>
          </p:cNvPr>
          <p:cNvSpPr/>
          <p:nvPr/>
        </p:nvSpPr>
        <p:spPr>
          <a:xfrm>
            <a:off x="4467489" y="5883386"/>
            <a:ext cx="1886670" cy="558164"/>
          </a:xfrm>
          <a:prstGeom prst="wedgeRectCallout">
            <a:avLst>
              <a:gd name="adj1" fmla="val -7282"/>
              <a:gd name="adj2" fmla="val -88507"/>
            </a:avLst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36000" bIns="0" rtlCol="0" anchor="ctr"/>
          <a:lstStyle/>
          <a:p>
            <a:r>
              <a:rPr lang="en-US" altLang="ko-KR" sz="8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ReservationResult</a:t>
            </a:r>
            <a:r>
              <a:rPr lang="en-US" altLang="ko-KR" sz="8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이외의 이벤트 </a:t>
            </a:r>
            <a:r>
              <a:rPr lang="ko-KR" altLang="en-US" sz="800" dirty="0" err="1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수신시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호출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터미널 내부 이벤트의 경우 </a:t>
            </a:r>
            <a:r>
              <a:rPr kumimoji="1" lang="en-US" altLang="ko-KR" sz="700" dirty="0" err="1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updateTruckTransStatusInTerminal</a:t>
            </a:r>
            <a:r>
              <a: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 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호출</a:t>
            </a:r>
            <a:endParaRPr lang="en-US" altLang="ko-KR" sz="800" dirty="0">
              <a:solidFill>
                <a:srgbClr val="C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7277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C4CC2-9014-0B66-7F14-29D93810F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929C966-0C78-CFCF-ABB5-A735BFFDEF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8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5E67CDC5-9703-DC05-91A1-31958D78E5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8F53C812-6695-528C-0EE7-971885FE6354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0B68CF-DD54-0090-4D19-52587BB0363E}"/>
              </a:ext>
            </a:extLst>
          </p:cNvPr>
          <p:cNvSpPr txBox="1"/>
          <p:nvPr/>
        </p:nvSpPr>
        <p:spPr>
          <a:xfrm>
            <a:off x="3919366" y="880305"/>
            <a:ext cx="987874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Accio</a:t>
            </a:r>
            <a:r>
              <a: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Blockchain</a:t>
            </a:r>
            <a:endParaRPr lang="ko-KR" altLang="en-US" sz="9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A846C42-6FEB-2A22-9713-857A5352E5C4}"/>
              </a:ext>
            </a:extLst>
          </p:cNvPr>
          <p:cNvCxnSpPr>
            <a:cxnSpLocks/>
            <a:stCxn id="17" idx="2"/>
            <a:endCxn id="11" idx="0"/>
          </p:cNvCxnSpPr>
          <p:nvPr/>
        </p:nvCxnSpPr>
        <p:spPr>
          <a:xfrm flipH="1">
            <a:off x="4411548" y="1018804"/>
            <a:ext cx="1755" cy="18070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002565E-3EF1-E8E1-CE84-E9202B071982}"/>
              </a:ext>
            </a:extLst>
          </p:cNvPr>
          <p:cNvSpPr txBox="1"/>
          <p:nvPr/>
        </p:nvSpPr>
        <p:spPr>
          <a:xfrm>
            <a:off x="4151999" y="2560642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create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540B23A-4C02-2BEB-D7FF-2EEC3E6DD02E}"/>
              </a:ext>
            </a:extLst>
          </p:cNvPr>
          <p:cNvGrpSpPr/>
          <p:nvPr/>
        </p:nvGrpSpPr>
        <p:grpSpPr>
          <a:xfrm>
            <a:off x="3367140" y="1199512"/>
            <a:ext cx="2088815" cy="533714"/>
            <a:chOff x="2212391" y="3856221"/>
            <a:chExt cx="2018736" cy="533714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9618B79-5182-F924-610C-25DA69E07C4A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VbsInvokeAlarmController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7C6B95A-5220-4E7B-07BF-03115B1688A2}"/>
                </a:ext>
              </a:extLst>
            </p:cNvPr>
            <p:cNvSpPr/>
            <p:nvPr/>
          </p:nvSpPr>
          <p:spPr>
            <a:xfrm>
              <a:off x="2212391" y="4066117"/>
              <a:ext cx="2018736" cy="17117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VbsInvokeStrategyFactory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strategyFactory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F517446D-CE4B-46A1-CAFF-364F58983C56}"/>
                </a:ext>
              </a:extLst>
            </p:cNvPr>
            <p:cNvSpPr/>
            <p:nvPr/>
          </p:nvSpPr>
          <p:spPr>
            <a:xfrm>
              <a:off x="2212391" y="4232166"/>
              <a:ext cx="2018736" cy="15776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invokeComplete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VbsInvokeAlarmParam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):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ApiResponse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CFCF30B-6C00-8479-F3BC-1DDF2024EEDE}"/>
              </a:ext>
            </a:extLst>
          </p:cNvPr>
          <p:cNvGrpSpPr/>
          <p:nvPr/>
        </p:nvGrpSpPr>
        <p:grpSpPr>
          <a:xfrm>
            <a:off x="3403935" y="1963576"/>
            <a:ext cx="2018736" cy="544351"/>
            <a:chOff x="2212391" y="3856221"/>
            <a:chExt cx="2018736" cy="54435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95B607F-EC8A-63D7-1AF9-551D947460DA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VbsInvokeStrategyFactory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E8290C0-DF88-840E-5D26-3C07816F7198}"/>
                </a:ext>
              </a:extLst>
            </p:cNvPr>
            <p:cNvSpPr/>
            <p:nvPr/>
          </p:nvSpPr>
          <p:spPr>
            <a:xfrm>
              <a:off x="2212391" y="4066117"/>
              <a:ext cx="2018736" cy="15292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Map&lt;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String,VbsInvokeStrategy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&gt; strategies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B89AA6-B8C2-E435-E365-FDE43CCA58D5}"/>
                </a:ext>
              </a:extLst>
            </p:cNvPr>
            <p:cNvSpPr/>
            <p:nvPr/>
          </p:nvSpPr>
          <p:spPr>
            <a:xfrm>
              <a:off x="2212391" y="4215567"/>
              <a:ext cx="2018736" cy="18500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getStrategy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method):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VbsInvokeStrategy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EAAF6E8-52C9-6DC6-3649-EA914CEE4F8B}"/>
              </a:ext>
            </a:extLst>
          </p:cNvPr>
          <p:cNvCxnSpPr>
            <a:cxnSpLocks/>
            <a:stCxn id="28" idx="2"/>
            <a:endCxn id="31" idx="0"/>
          </p:cNvCxnSpPr>
          <p:nvPr/>
        </p:nvCxnSpPr>
        <p:spPr>
          <a:xfrm>
            <a:off x="4411548" y="1733226"/>
            <a:ext cx="1755" cy="23035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EDB538D-4BDE-0361-CC5C-AC7C9B999F59}"/>
              </a:ext>
            </a:extLst>
          </p:cNvPr>
          <p:cNvGrpSpPr/>
          <p:nvPr/>
        </p:nvGrpSpPr>
        <p:grpSpPr>
          <a:xfrm>
            <a:off x="3403935" y="2791958"/>
            <a:ext cx="2018736" cy="631722"/>
            <a:chOff x="2212391" y="3770235"/>
            <a:chExt cx="2018736" cy="631722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D343E6B8-F4C9-BEE1-A94A-734603F61661}"/>
                </a:ext>
              </a:extLst>
            </p:cNvPr>
            <p:cNvSpPr/>
            <p:nvPr/>
          </p:nvSpPr>
          <p:spPr>
            <a:xfrm>
              <a:off x="2212391" y="3770235"/>
              <a:ext cx="2018736" cy="29824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&lt;&lt;interface&gt;&gt;</a:t>
              </a:r>
            </a:p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7D6ABD49-314D-C804-4C7D-0E4FD61F445A}"/>
                </a:ext>
              </a:extLst>
            </p:cNvPr>
            <p:cNvSpPr/>
            <p:nvPr/>
          </p:nvSpPr>
          <p:spPr>
            <a:xfrm>
              <a:off x="2212391" y="4066118"/>
              <a:ext cx="2018736" cy="14865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1195162C-CD2E-466A-45D2-AABCD3D38777}"/>
                </a:ext>
              </a:extLst>
            </p:cNvPr>
            <p:cNvSpPr/>
            <p:nvPr/>
          </p:nvSpPr>
          <p:spPr>
            <a:xfrm>
              <a:off x="2212391" y="4213739"/>
              <a:ext cx="2018736" cy="18821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process(Map message) : void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3152297-9D8C-60D7-8CC5-5524E64469C0}"/>
              </a:ext>
            </a:extLst>
          </p:cNvPr>
          <p:cNvGrpSpPr/>
          <p:nvPr/>
        </p:nvGrpSpPr>
        <p:grpSpPr>
          <a:xfrm>
            <a:off x="1231342" y="5172281"/>
            <a:ext cx="2018736" cy="782392"/>
            <a:chOff x="2212391" y="3856221"/>
            <a:chExt cx="2018736" cy="782392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AA132A34-0E89-00EB-8B54-94B468C3AB5D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VbsGateInStrategy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45889FC2-1985-F44B-FF57-22867ED94AFF}"/>
                </a:ext>
              </a:extLst>
            </p:cNvPr>
            <p:cNvSpPr/>
            <p:nvPr/>
          </p:nvSpPr>
          <p:spPr>
            <a:xfrm>
              <a:off x="2212391" y="4066117"/>
              <a:ext cx="2018736" cy="28624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VbsGateInFacade</a:t>
              </a:r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gateInFacade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08" name="직사각형 1407">
              <a:extLst>
                <a:ext uri="{FF2B5EF4-FFF2-40B4-BE49-F238E27FC236}">
                  <a16:creationId xmlns:a16="http://schemas.microsoft.com/office/drawing/2014/main" id="{E6D24FDA-2EFD-F7B8-E3DC-B85062727AF7}"/>
                </a:ext>
              </a:extLst>
            </p:cNvPr>
            <p:cNvSpPr/>
            <p:nvPr/>
          </p:nvSpPr>
          <p:spPr>
            <a:xfrm>
              <a:off x="2212391" y="4352365"/>
              <a:ext cx="2018736" cy="2862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process(message) : void</a:t>
              </a:r>
            </a:p>
          </p:txBody>
        </p:sp>
      </p:grpSp>
      <p:grpSp>
        <p:nvGrpSpPr>
          <p:cNvPr id="1409" name="그룹 1408">
            <a:extLst>
              <a:ext uri="{FF2B5EF4-FFF2-40B4-BE49-F238E27FC236}">
                <a16:creationId xmlns:a16="http://schemas.microsoft.com/office/drawing/2014/main" id="{2722D686-9A20-08CA-732B-ECACACA81789}"/>
              </a:ext>
            </a:extLst>
          </p:cNvPr>
          <p:cNvGrpSpPr/>
          <p:nvPr/>
        </p:nvGrpSpPr>
        <p:grpSpPr>
          <a:xfrm>
            <a:off x="3395830" y="5172281"/>
            <a:ext cx="2018736" cy="782392"/>
            <a:chOff x="2212391" y="3856221"/>
            <a:chExt cx="2018736" cy="782392"/>
          </a:xfrm>
        </p:grpSpPr>
        <p:sp>
          <p:nvSpPr>
            <p:cNvPr id="1410" name="직사각형 1409">
              <a:extLst>
                <a:ext uri="{FF2B5EF4-FFF2-40B4-BE49-F238E27FC236}">
                  <a16:creationId xmlns:a16="http://schemas.microsoft.com/office/drawing/2014/main" id="{7CBF078E-9E64-B18C-13A8-D95797FCD5B3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VbsGateOutStrategy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11" name="직사각형 1410">
              <a:extLst>
                <a:ext uri="{FF2B5EF4-FFF2-40B4-BE49-F238E27FC236}">
                  <a16:creationId xmlns:a16="http://schemas.microsoft.com/office/drawing/2014/main" id="{A1F12D6F-F163-4E42-E4A3-38C787CF6A5A}"/>
                </a:ext>
              </a:extLst>
            </p:cNvPr>
            <p:cNvSpPr/>
            <p:nvPr/>
          </p:nvSpPr>
          <p:spPr>
            <a:xfrm>
              <a:off x="2212391" y="4066117"/>
              <a:ext cx="2018736" cy="28624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VbsGateOutFacade</a:t>
              </a:r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gateOutFacade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12" name="직사각형 1411">
              <a:extLst>
                <a:ext uri="{FF2B5EF4-FFF2-40B4-BE49-F238E27FC236}">
                  <a16:creationId xmlns:a16="http://schemas.microsoft.com/office/drawing/2014/main" id="{12C8454E-B8A0-3275-D1D3-B6388C0D14D6}"/>
                </a:ext>
              </a:extLst>
            </p:cNvPr>
            <p:cNvSpPr/>
            <p:nvPr/>
          </p:nvSpPr>
          <p:spPr>
            <a:xfrm>
              <a:off x="2212391" y="4352365"/>
              <a:ext cx="2018736" cy="2862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process(message) : void</a:t>
              </a:r>
            </a:p>
          </p:txBody>
        </p:sp>
      </p:grpSp>
      <p:grpSp>
        <p:nvGrpSpPr>
          <p:cNvPr id="1413" name="그룹 1412">
            <a:extLst>
              <a:ext uri="{FF2B5EF4-FFF2-40B4-BE49-F238E27FC236}">
                <a16:creationId xmlns:a16="http://schemas.microsoft.com/office/drawing/2014/main" id="{2C072818-85E4-F8C0-3049-568D2BB338B4}"/>
              </a:ext>
            </a:extLst>
          </p:cNvPr>
          <p:cNvGrpSpPr/>
          <p:nvPr/>
        </p:nvGrpSpPr>
        <p:grpSpPr>
          <a:xfrm>
            <a:off x="5560317" y="5172281"/>
            <a:ext cx="2018737" cy="782392"/>
            <a:chOff x="2212391" y="3856221"/>
            <a:chExt cx="2018736" cy="782392"/>
          </a:xfrm>
        </p:grpSpPr>
        <p:sp>
          <p:nvSpPr>
            <p:cNvPr id="1414" name="직사각형 1413">
              <a:extLst>
                <a:ext uri="{FF2B5EF4-FFF2-40B4-BE49-F238E27FC236}">
                  <a16:creationId xmlns:a16="http://schemas.microsoft.com/office/drawing/2014/main" id="{CBF2545F-F046-E31C-1B45-10804D86B3BB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VbsJobDoneStrategy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15" name="직사각형 1414">
              <a:extLst>
                <a:ext uri="{FF2B5EF4-FFF2-40B4-BE49-F238E27FC236}">
                  <a16:creationId xmlns:a16="http://schemas.microsoft.com/office/drawing/2014/main" id="{3155844F-FEAB-35C6-2281-F72BCD89A509}"/>
                </a:ext>
              </a:extLst>
            </p:cNvPr>
            <p:cNvSpPr/>
            <p:nvPr/>
          </p:nvSpPr>
          <p:spPr>
            <a:xfrm>
              <a:off x="2212391" y="4066117"/>
              <a:ext cx="2018736" cy="28624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VbsJobDoneFacade</a:t>
              </a:r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jobDoneFacade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16" name="직사각형 1415">
              <a:extLst>
                <a:ext uri="{FF2B5EF4-FFF2-40B4-BE49-F238E27FC236}">
                  <a16:creationId xmlns:a16="http://schemas.microsoft.com/office/drawing/2014/main" id="{087119AB-B327-A452-E68E-64888875552A}"/>
                </a:ext>
              </a:extLst>
            </p:cNvPr>
            <p:cNvSpPr/>
            <p:nvPr/>
          </p:nvSpPr>
          <p:spPr>
            <a:xfrm>
              <a:off x="2212391" y="4352365"/>
              <a:ext cx="2018736" cy="2862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process(message) : void</a:t>
              </a:r>
            </a:p>
          </p:txBody>
        </p:sp>
      </p:grpSp>
      <p:sp>
        <p:nvSpPr>
          <p:cNvPr id="1417" name="TextBox 1416">
            <a:extLst>
              <a:ext uri="{FF2B5EF4-FFF2-40B4-BE49-F238E27FC236}">
                <a16:creationId xmlns:a16="http://schemas.microsoft.com/office/drawing/2014/main" id="{E8543A57-7A29-E9BC-7F03-63C1088E428D}"/>
              </a:ext>
            </a:extLst>
          </p:cNvPr>
          <p:cNvSpPr txBox="1"/>
          <p:nvPr/>
        </p:nvSpPr>
        <p:spPr>
          <a:xfrm>
            <a:off x="7651998" y="538217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…</a:t>
            </a:r>
            <a:endParaRPr kumimoji="1" lang="ko-Kore-KR" altLang="en-US" dirty="0"/>
          </a:p>
        </p:txBody>
      </p:sp>
      <p:cxnSp>
        <p:nvCxnSpPr>
          <p:cNvPr id="1422" name="꺾인 연결선[E] 1421">
            <a:extLst>
              <a:ext uri="{FF2B5EF4-FFF2-40B4-BE49-F238E27FC236}">
                <a16:creationId xmlns:a16="http://schemas.microsoft.com/office/drawing/2014/main" id="{F414DFC3-8708-1B79-A7DC-3EF897A2C7CB}"/>
              </a:ext>
            </a:extLst>
          </p:cNvPr>
          <p:cNvCxnSpPr>
            <a:cxnSpLocks/>
            <a:stCxn id="62" idx="0"/>
            <a:endCxn id="1414" idx="0"/>
          </p:cNvCxnSpPr>
          <p:nvPr/>
        </p:nvCxnSpPr>
        <p:spPr>
          <a:xfrm rot="5400000" flipH="1" flipV="1">
            <a:off x="4405198" y="3007793"/>
            <a:ext cx="12700" cy="4328976"/>
          </a:xfrm>
          <a:prstGeom prst="bentConnector3">
            <a:avLst>
              <a:gd name="adj1" fmla="val 1800000"/>
            </a:avLst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7" name="직선 화살표 연결선 1446">
            <a:extLst>
              <a:ext uri="{FF2B5EF4-FFF2-40B4-BE49-F238E27FC236}">
                <a16:creationId xmlns:a16="http://schemas.microsoft.com/office/drawing/2014/main" id="{5F898CE9-30CE-BE9C-D1A8-C0576E916566}"/>
              </a:ext>
            </a:extLst>
          </p:cNvPr>
          <p:cNvCxnSpPr>
            <a:cxnSpLocks/>
            <a:stCxn id="33" idx="2"/>
            <a:endCxn id="38" idx="0"/>
          </p:cNvCxnSpPr>
          <p:nvPr/>
        </p:nvCxnSpPr>
        <p:spPr>
          <a:xfrm>
            <a:off x="4413303" y="2507927"/>
            <a:ext cx="0" cy="2840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5" name="그룹 1454">
            <a:extLst>
              <a:ext uri="{FF2B5EF4-FFF2-40B4-BE49-F238E27FC236}">
                <a16:creationId xmlns:a16="http://schemas.microsoft.com/office/drawing/2014/main" id="{B6258848-A339-BBB9-14A2-2C748558E408}"/>
              </a:ext>
            </a:extLst>
          </p:cNvPr>
          <p:cNvGrpSpPr/>
          <p:nvPr/>
        </p:nvGrpSpPr>
        <p:grpSpPr>
          <a:xfrm>
            <a:off x="3161442" y="3770436"/>
            <a:ext cx="2501967" cy="709501"/>
            <a:chOff x="2210974" y="3734099"/>
            <a:chExt cx="2020153" cy="709501"/>
          </a:xfrm>
        </p:grpSpPr>
        <p:sp>
          <p:nvSpPr>
            <p:cNvPr id="1456" name="직사각형 1455">
              <a:extLst>
                <a:ext uri="{FF2B5EF4-FFF2-40B4-BE49-F238E27FC236}">
                  <a16:creationId xmlns:a16="http://schemas.microsoft.com/office/drawing/2014/main" id="{3C6E4A01-EE54-6263-3003-B5CDA989614B}"/>
                </a:ext>
              </a:extLst>
            </p:cNvPr>
            <p:cNvSpPr/>
            <p:nvPr/>
          </p:nvSpPr>
          <p:spPr>
            <a:xfrm>
              <a:off x="2212391" y="3734099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VbsAbstractInvokeStrategy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57" name="직사각형 1456">
              <a:extLst>
                <a:ext uri="{FF2B5EF4-FFF2-40B4-BE49-F238E27FC236}">
                  <a16:creationId xmlns:a16="http://schemas.microsoft.com/office/drawing/2014/main" id="{E51FF6A5-41B6-281D-70DC-257BAFE0EE70}"/>
                </a:ext>
              </a:extLst>
            </p:cNvPr>
            <p:cNvSpPr/>
            <p:nvPr/>
          </p:nvSpPr>
          <p:spPr>
            <a:xfrm>
              <a:off x="2212391" y="3946359"/>
              <a:ext cx="2018736" cy="159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58" name="직사각형 1457">
              <a:extLst>
                <a:ext uri="{FF2B5EF4-FFF2-40B4-BE49-F238E27FC236}">
                  <a16:creationId xmlns:a16="http://schemas.microsoft.com/office/drawing/2014/main" id="{A7B8AE08-BEE0-549B-B8DE-67275538FC51}"/>
                </a:ext>
              </a:extLst>
            </p:cNvPr>
            <p:cNvSpPr/>
            <p:nvPr/>
          </p:nvSpPr>
          <p:spPr>
            <a:xfrm>
              <a:off x="2210974" y="4103715"/>
              <a:ext cx="2018736" cy="3398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#setCopinoCheckStatus (Map message) :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#initIsNeedFcmSend (Map message) : void</a:t>
              </a:r>
            </a:p>
          </p:txBody>
        </p:sp>
      </p:grp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0E498AC2-31F0-F428-40A5-7FBA58C154E0}"/>
              </a:ext>
            </a:extLst>
          </p:cNvPr>
          <p:cNvCxnSpPr>
            <a:cxnSpLocks/>
            <a:stCxn id="1456" idx="0"/>
            <a:endCxn id="40" idx="2"/>
          </p:cNvCxnSpPr>
          <p:nvPr/>
        </p:nvCxnSpPr>
        <p:spPr>
          <a:xfrm flipV="1">
            <a:off x="4413303" y="3423680"/>
            <a:ext cx="0" cy="34675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2" name="TextBox 1461">
            <a:extLst>
              <a:ext uri="{FF2B5EF4-FFF2-40B4-BE49-F238E27FC236}">
                <a16:creationId xmlns:a16="http://schemas.microsoft.com/office/drawing/2014/main" id="{1A993A48-62E5-9096-B02E-3895BC9E5C7C}"/>
              </a:ext>
            </a:extLst>
          </p:cNvPr>
          <p:cNvSpPr txBox="1"/>
          <p:nvPr/>
        </p:nvSpPr>
        <p:spPr>
          <a:xfrm>
            <a:off x="4236761" y="3531518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implements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69" name="TextBox 1468">
            <a:extLst>
              <a:ext uri="{FF2B5EF4-FFF2-40B4-BE49-F238E27FC236}">
                <a16:creationId xmlns:a16="http://schemas.microsoft.com/office/drawing/2014/main" id="{5ABE383F-5D87-8966-1272-29B09BA1D68E}"/>
              </a:ext>
            </a:extLst>
          </p:cNvPr>
          <p:cNvSpPr txBox="1"/>
          <p:nvPr/>
        </p:nvSpPr>
        <p:spPr>
          <a:xfrm>
            <a:off x="4236761" y="4832114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extends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4079B72-9CC0-55E2-D921-E215783118F1}"/>
              </a:ext>
            </a:extLst>
          </p:cNvPr>
          <p:cNvCxnSpPr>
            <a:cxnSpLocks/>
            <a:endCxn id="1458" idx="2"/>
          </p:cNvCxnSpPr>
          <p:nvPr/>
        </p:nvCxnSpPr>
        <p:spPr>
          <a:xfrm flipV="1">
            <a:off x="4411548" y="4479937"/>
            <a:ext cx="0" cy="4752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EF57A17-ECEB-2A81-B6F9-AC8F5514A84A}"/>
              </a:ext>
            </a:extLst>
          </p:cNvPr>
          <p:cNvGrpSpPr/>
          <p:nvPr/>
        </p:nvGrpSpPr>
        <p:grpSpPr>
          <a:xfrm>
            <a:off x="6059181" y="1198744"/>
            <a:ext cx="2435802" cy="850256"/>
            <a:chOff x="2212390" y="3856221"/>
            <a:chExt cx="2018737" cy="850256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101F4D03-15C2-408E-DCBA-C9701419DFFF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VbsInvokeAlarmParam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A098464-39D9-A6F1-5D12-FDEA8E17C0D0}"/>
                </a:ext>
              </a:extLst>
            </p:cNvPr>
            <p:cNvSpPr/>
            <p:nvPr/>
          </p:nvSpPr>
          <p:spPr>
            <a:xfrm>
              <a:off x="2212391" y="4066116"/>
              <a:ext cx="2018736" cy="31575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String method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resultMessage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String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result_message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F2D8EB77-8DD1-0F2D-B57D-25F13D43A444}"/>
                </a:ext>
              </a:extLst>
            </p:cNvPr>
            <p:cNvSpPr/>
            <p:nvPr/>
          </p:nvSpPr>
          <p:spPr>
            <a:xfrm>
              <a:off x="2212390" y="4381971"/>
              <a:ext cx="2018736" cy="3245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getMessage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() Map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setResult_message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result_message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toString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() String</a:t>
              </a:r>
            </a:p>
          </p:txBody>
        </p:sp>
      </p:grp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8456E098-75B5-77F9-FA3F-138476814786}"/>
              </a:ext>
            </a:extLst>
          </p:cNvPr>
          <p:cNvCxnSpPr>
            <a:cxnSpLocks/>
            <a:stCxn id="11" idx="3"/>
            <a:endCxn id="43" idx="1"/>
          </p:cNvCxnSpPr>
          <p:nvPr/>
        </p:nvCxnSpPr>
        <p:spPr>
          <a:xfrm flipV="1">
            <a:off x="5455955" y="1304874"/>
            <a:ext cx="603227" cy="768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BB0252E-35E3-299A-27C0-CF9AAE4B17AE}"/>
              </a:ext>
            </a:extLst>
          </p:cNvPr>
          <p:cNvSpPr txBox="1"/>
          <p:nvPr/>
        </p:nvSpPr>
        <p:spPr>
          <a:xfrm>
            <a:off x="5282029" y="1153069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parameter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36" name="직사각형 1435">
            <a:extLst>
              <a:ext uri="{FF2B5EF4-FFF2-40B4-BE49-F238E27FC236}">
                <a16:creationId xmlns:a16="http://schemas.microsoft.com/office/drawing/2014/main" id="{02BE3D50-7B44-C1AB-5F2A-306F480D87D3}"/>
              </a:ext>
            </a:extLst>
          </p:cNvPr>
          <p:cNvSpPr/>
          <p:nvPr/>
        </p:nvSpPr>
        <p:spPr>
          <a:xfrm>
            <a:off x="1237692" y="6262916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VbsGateInFacade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37" name="직선 화살표 연결선 1436">
            <a:extLst>
              <a:ext uri="{FF2B5EF4-FFF2-40B4-BE49-F238E27FC236}">
                <a16:creationId xmlns:a16="http://schemas.microsoft.com/office/drawing/2014/main" id="{810FB722-DC29-ADF9-53DD-5BB47F3FCCB6}"/>
              </a:ext>
            </a:extLst>
          </p:cNvPr>
          <p:cNvCxnSpPr>
            <a:cxnSpLocks/>
          </p:cNvCxnSpPr>
          <p:nvPr/>
        </p:nvCxnSpPr>
        <p:spPr>
          <a:xfrm>
            <a:off x="2222838" y="5954673"/>
            <a:ext cx="0" cy="2840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8" name="직사각형 1437">
            <a:extLst>
              <a:ext uri="{FF2B5EF4-FFF2-40B4-BE49-F238E27FC236}">
                <a16:creationId xmlns:a16="http://schemas.microsoft.com/office/drawing/2014/main" id="{270CBBFA-936A-9167-37D3-812E5817E759}"/>
              </a:ext>
            </a:extLst>
          </p:cNvPr>
          <p:cNvSpPr/>
          <p:nvPr/>
        </p:nvSpPr>
        <p:spPr>
          <a:xfrm>
            <a:off x="3395830" y="6262853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VbsGateOutFacade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3" name="직사각형 1442">
            <a:extLst>
              <a:ext uri="{FF2B5EF4-FFF2-40B4-BE49-F238E27FC236}">
                <a16:creationId xmlns:a16="http://schemas.microsoft.com/office/drawing/2014/main" id="{F279527A-0701-926D-0CB8-F77288336A17}"/>
              </a:ext>
            </a:extLst>
          </p:cNvPr>
          <p:cNvSpPr/>
          <p:nvPr/>
        </p:nvSpPr>
        <p:spPr>
          <a:xfrm>
            <a:off x="5560318" y="6255737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VbsJobDoneFacade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44" name="직선 화살표 연결선 1443">
            <a:extLst>
              <a:ext uri="{FF2B5EF4-FFF2-40B4-BE49-F238E27FC236}">
                <a16:creationId xmlns:a16="http://schemas.microsoft.com/office/drawing/2014/main" id="{FF814FFE-5A13-3DF9-E00B-5E185F61E0C5}"/>
              </a:ext>
            </a:extLst>
          </p:cNvPr>
          <p:cNvCxnSpPr>
            <a:cxnSpLocks/>
            <a:stCxn id="1412" idx="2"/>
            <a:endCxn id="1438" idx="0"/>
          </p:cNvCxnSpPr>
          <p:nvPr/>
        </p:nvCxnSpPr>
        <p:spPr>
          <a:xfrm>
            <a:off x="4405198" y="5954673"/>
            <a:ext cx="0" cy="3081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9" name="직선 화살표 연결선 1448">
            <a:extLst>
              <a:ext uri="{FF2B5EF4-FFF2-40B4-BE49-F238E27FC236}">
                <a16:creationId xmlns:a16="http://schemas.microsoft.com/office/drawing/2014/main" id="{00580EC4-5AB9-0AEB-69BF-7029C7BBFE31}"/>
              </a:ext>
            </a:extLst>
          </p:cNvPr>
          <p:cNvCxnSpPr>
            <a:cxnSpLocks/>
            <a:stCxn id="1416" idx="2"/>
            <a:endCxn id="1443" idx="0"/>
          </p:cNvCxnSpPr>
          <p:nvPr/>
        </p:nvCxnSpPr>
        <p:spPr>
          <a:xfrm>
            <a:off x="6569686" y="5954673"/>
            <a:ext cx="0" cy="30106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3" name="TextBox 1462">
            <a:extLst>
              <a:ext uri="{FF2B5EF4-FFF2-40B4-BE49-F238E27FC236}">
                <a16:creationId xmlns:a16="http://schemas.microsoft.com/office/drawing/2014/main" id="{4A472BAB-C473-1600-98A3-D616827C53C5}"/>
              </a:ext>
            </a:extLst>
          </p:cNvPr>
          <p:cNvSpPr txBox="1"/>
          <p:nvPr/>
        </p:nvSpPr>
        <p:spPr>
          <a:xfrm>
            <a:off x="5422671" y="2216450"/>
            <a:ext cx="153238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컨트롤러로 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부터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위임받은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Method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값에 따라 전략을 주입</a:t>
            </a:r>
          </a:p>
        </p:txBody>
      </p:sp>
      <p:sp>
        <p:nvSpPr>
          <p:cNvPr id="1465" name="TextBox 1464">
            <a:extLst>
              <a:ext uri="{FF2B5EF4-FFF2-40B4-BE49-F238E27FC236}">
                <a16:creationId xmlns:a16="http://schemas.microsoft.com/office/drawing/2014/main" id="{AC8BAC0B-4FC2-8B03-4C1C-35A77E3EA656}"/>
              </a:ext>
            </a:extLst>
          </p:cNvPr>
          <p:cNvSpPr txBox="1"/>
          <p:nvPr/>
        </p:nvSpPr>
        <p:spPr>
          <a:xfrm>
            <a:off x="5422671" y="3056951"/>
            <a:ext cx="174469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공통 실행 인터페이스로</a:t>
            </a:r>
            <a:endParaRPr lang="en-US" altLang="ko-KR" sz="900" dirty="0">
              <a:solidFill>
                <a:srgbClr val="C00000"/>
              </a:solidFill>
              <a:highlight>
                <a:srgbClr val="FFFF00"/>
              </a:highligh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process()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기점으로 전략을 실행 </a:t>
            </a:r>
          </a:p>
        </p:txBody>
      </p:sp>
      <p:sp>
        <p:nvSpPr>
          <p:cNvPr id="1468" name="TextBox 1467">
            <a:extLst>
              <a:ext uri="{FF2B5EF4-FFF2-40B4-BE49-F238E27FC236}">
                <a16:creationId xmlns:a16="http://schemas.microsoft.com/office/drawing/2014/main" id="{8EC1A079-2913-33A0-91C0-D0277833F109}"/>
              </a:ext>
            </a:extLst>
          </p:cNvPr>
          <p:cNvSpPr txBox="1"/>
          <p:nvPr/>
        </p:nvSpPr>
        <p:spPr>
          <a:xfrm>
            <a:off x="3145110" y="5912441"/>
            <a:ext cx="3107887" cy="4154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 전략 클래스는 공통 기능은 </a:t>
            </a:r>
            <a:r>
              <a:rPr lang="en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VbsAbstractInvokeStrategy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로부터 상속받아 재사용하고</a:t>
            </a:r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핵심 처리 로직은 </a:t>
            </a:r>
            <a:r>
              <a:rPr lang="en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process() 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메서드를 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오버라이딩하여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각 전략에 맞는 서비스 호출로 구현</a:t>
            </a:r>
          </a:p>
        </p:txBody>
      </p:sp>
      <p:sp>
        <p:nvSpPr>
          <p:cNvPr id="1472" name="직사각형 1471">
            <a:extLst>
              <a:ext uri="{FF2B5EF4-FFF2-40B4-BE49-F238E27FC236}">
                <a16:creationId xmlns:a16="http://schemas.microsoft.com/office/drawing/2014/main" id="{5297F4F8-0405-5583-4BB0-70B02967888B}"/>
              </a:ext>
            </a:extLst>
          </p:cNvPr>
          <p:cNvSpPr/>
          <p:nvPr/>
        </p:nvSpPr>
        <p:spPr>
          <a:xfrm>
            <a:off x="200905" y="1097297"/>
            <a:ext cx="3049173" cy="1225625"/>
          </a:xfrm>
          <a:prstGeom prst="rect">
            <a:avLst/>
          </a:prstGeom>
          <a:solidFill>
            <a:srgbClr val="FFF6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lnSpc>
                <a:spcPts val="1000"/>
              </a:lnSpc>
              <a:buFontTx/>
              <a:buAutoNum type="arabicPeriod"/>
            </a:pP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전략 패턴 기반으로 </a:t>
            </a:r>
            <a:r>
              <a:rPr kumimoji="1" lang="en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별 이벤트 처리 구조화를 통해 처리 </a:t>
            </a:r>
            <a:r>
              <a:rPr kumimoji="1" lang="ko-KR" altLang="en-US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책임을 분리</a:t>
            </a:r>
            <a:r>
              <a:rPr kumimoji="1" lang="en-US" altLang="ko-KR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en" altLang="ko-KR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if-else </a:t>
            </a:r>
            <a:r>
              <a:rPr kumimoji="1" lang="ko-KR" altLang="en-US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분기 제거</a:t>
            </a:r>
            <a:r>
              <a:rPr kumimoji="1" lang="en-US" altLang="ko-KR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  <a:p>
            <a:pPr marL="133350" indent="-133350">
              <a:lnSpc>
                <a:spcPts val="1000"/>
              </a:lnSpc>
              <a:buFontTx/>
              <a:buAutoNum type="arabicPeriod"/>
            </a:pP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유지보수성과 확장성 향상 </a:t>
            </a:r>
            <a:r>
              <a:rPr kumimoji="1" lang="en-US" altLang="ko-KR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ko-KR" altLang="en-US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신규 메소드 </a:t>
            </a:r>
            <a:r>
              <a:rPr kumimoji="1" lang="ko-KR" altLang="en-US" sz="800" dirty="0" err="1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추가시</a:t>
            </a:r>
            <a:r>
              <a:rPr kumimoji="1" lang="ko-KR" altLang="en-US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" altLang="ko-KR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Strategy</a:t>
            </a:r>
            <a:r>
              <a:rPr kumimoji="1" lang="ko-KR" altLang="en-US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만 추가하면 됨 </a:t>
            </a:r>
            <a:r>
              <a:rPr kumimoji="1" lang="en-US" altLang="ko-KR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-&gt; </a:t>
            </a:r>
            <a:r>
              <a:rPr kumimoji="1" lang="ko-KR" altLang="en-US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기존 로직에 영향 </a:t>
            </a:r>
            <a:r>
              <a:rPr kumimoji="1" lang="en" altLang="ko-KR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X)</a:t>
            </a:r>
          </a:p>
          <a:p>
            <a:pPr marL="133350" indent="-133350">
              <a:lnSpc>
                <a:spcPts val="1000"/>
              </a:lnSpc>
              <a:buFontTx/>
              <a:buAutoNum type="arabicPeriod"/>
            </a:pP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각 전략 클래스는 공통 로직을 추상 클래스에서 상속받아 처리하고 </a:t>
            </a:r>
            <a:r>
              <a:rPr kumimoji="1" lang="en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process()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만 </a:t>
            </a:r>
            <a:r>
              <a:rPr kumimoji="1" lang="ko-KR" altLang="en-US" sz="8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오버라이딩하여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</a:t>
            </a:r>
            <a:r>
              <a:rPr kumimoji="1" lang="ko-KR" altLang="en-US" sz="8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에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맞는 서비스만 호출</a:t>
            </a:r>
          </a:p>
          <a:p>
            <a:pPr marL="133350" indent="-133350">
              <a:lnSpc>
                <a:spcPts val="1000"/>
              </a:lnSpc>
              <a:buFontTx/>
              <a:buAutoNum type="arabicPeriod"/>
            </a:pP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등록되지 않은 </a:t>
            </a:r>
            <a:r>
              <a:rPr kumimoji="1" lang="en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는 예외처리를 통한 에러 로깅 </a:t>
            </a:r>
            <a:r>
              <a:rPr kumimoji="1" lang="en-US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-&gt; </a:t>
            </a:r>
            <a:r>
              <a:rPr kumimoji="1" lang="ko-KR" altLang="en-US" sz="8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빠른 문제 발생시점 파악</a:t>
            </a:r>
          </a:p>
        </p:txBody>
      </p:sp>
      <p:sp>
        <p:nvSpPr>
          <p:cNvPr id="6" name="TextBox 1465">
            <a:extLst>
              <a:ext uri="{FF2B5EF4-FFF2-40B4-BE49-F238E27FC236}">
                <a16:creationId xmlns:a16="http://schemas.microsoft.com/office/drawing/2014/main" id="{863CFC0E-D1A9-CE11-4945-F6B3C0533CBE}"/>
              </a:ext>
            </a:extLst>
          </p:cNvPr>
          <p:cNvSpPr txBox="1"/>
          <p:nvPr/>
        </p:nvSpPr>
        <p:spPr>
          <a:xfrm>
            <a:off x="4895821" y="4247602"/>
            <a:ext cx="2018733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 전략클래스들이 사용할 공통기능 정의</a:t>
            </a:r>
          </a:p>
        </p:txBody>
      </p:sp>
    </p:spTree>
    <p:extLst>
      <p:ext uri="{BB962C8B-B14F-4D97-AF65-F5344CB8AC3E}">
        <p14:creationId xmlns:p14="http://schemas.microsoft.com/office/powerpoint/2010/main" val="4133605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2A6E5-14D9-78B9-FAB3-0517B69C4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그림 36">
            <a:extLst>
              <a:ext uri="{FF2B5EF4-FFF2-40B4-BE49-F238E27FC236}">
                <a16:creationId xmlns:a16="http://schemas.microsoft.com/office/drawing/2014/main" id="{83A08FBA-D676-B472-8E8A-D7CA92900F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043" y="1439774"/>
            <a:ext cx="4320488" cy="5046190"/>
          </a:xfrm>
          <a:prstGeom prst="rect">
            <a:avLst/>
          </a:prstGeom>
        </p:spPr>
      </p:pic>
      <p:pic>
        <p:nvPicPr>
          <p:cNvPr id="32" name="그림 31">
            <a:extLst>
              <a:ext uri="{FF2B5EF4-FFF2-40B4-BE49-F238E27FC236}">
                <a16:creationId xmlns:a16="http://schemas.microsoft.com/office/drawing/2014/main" id="{073FEBFB-9D18-AD67-D2B8-317C84DC30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440" y="4907169"/>
            <a:ext cx="3104845" cy="1752467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3E8EDF8C-113B-9B63-FECA-852145735A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26136" y="4255826"/>
            <a:ext cx="3067149" cy="493928"/>
          </a:xfrm>
          <a:prstGeom prst="rect">
            <a:avLst/>
          </a:prstGeom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AF0F7396-C7F7-9807-CE0C-793414E523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26136" y="1299856"/>
            <a:ext cx="3028915" cy="2868278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BC2DABB-A5E8-100F-7794-3D7F2F6FA3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9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DEADF058-447F-E2E1-25F6-475B2A263B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C99014DB-CE86-4599-78BA-B991BB0E0920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B300CBFB-4FDA-2C1C-676D-93E1567D2D3D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7FCCDCA8-77DB-0FF6-2602-926594A6C169}"/>
              </a:ext>
            </a:extLst>
          </p:cNvPr>
          <p:cNvSpPr/>
          <p:nvPr/>
        </p:nvSpPr>
        <p:spPr bwMode="auto">
          <a:xfrm>
            <a:off x="471958" y="894712"/>
            <a:ext cx="8200084" cy="305588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전략패턴 기반 동적 분기를 인터페이스를 통해 유연하게 처리 </a:t>
            </a:r>
            <a:endParaRPr lang="en-US" altLang="ko-KR" sz="1200" dirty="0">
              <a:solidFill>
                <a:srgbClr val="0432FF"/>
              </a:solidFill>
              <a:effectLst/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E9CE8E83-2EB5-E6A0-0B3E-4D6AAC1F88F9}"/>
              </a:ext>
            </a:extLst>
          </p:cNvPr>
          <p:cNvSpPr/>
          <p:nvPr/>
        </p:nvSpPr>
        <p:spPr>
          <a:xfrm>
            <a:off x="643271" y="2396634"/>
            <a:ext cx="3770032" cy="137218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3A0AC4-A1B5-46CD-83C7-5DEA211D2179}"/>
              </a:ext>
            </a:extLst>
          </p:cNvPr>
          <p:cNvSpPr txBox="1"/>
          <p:nvPr/>
        </p:nvSpPr>
        <p:spPr>
          <a:xfrm>
            <a:off x="2647726" y="2227307"/>
            <a:ext cx="2018733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serverName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기준 분기</a:t>
            </a:r>
          </a:p>
        </p:txBody>
      </p:sp>
      <p:cxnSp>
        <p:nvCxnSpPr>
          <p:cNvPr id="10" name="꺾인 연결선[E] 9">
            <a:extLst>
              <a:ext uri="{FF2B5EF4-FFF2-40B4-BE49-F238E27FC236}">
                <a16:creationId xmlns:a16="http://schemas.microsoft.com/office/drawing/2014/main" id="{DBD16E61-08E1-41DA-8EBA-6ED108ADC14F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 rot="5400000">
            <a:off x="1421365" y="3276950"/>
            <a:ext cx="1850020" cy="363824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C505C6-3F76-0A4D-C97C-594C6A269C60}"/>
              </a:ext>
            </a:extLst>
          </p:cNvPr>
          <p:cNvSpPr/>
          <p:nvPr/>
        </p:nvSpPr>
        <p:spPr>
          <a:xfrm>
            <a:off x="436268" y="4383872"/>
            <a:ext cx="3456390" cy="234135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BCAA3F4-E923-8C91-5E8E-F262D7FCAC6F}"/>
              </a:ext>
            </a:extLst>
          </p:cNvPr>
          <p:cNvSpPr/>
          <p:nvPr/>
        </p:nvSpPr>
        <p:spPr>
          <a:xfrm>
            <a:off x="5107020" y="3200400"/>
            <a:ext cx="2901863" cy="838537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9" name="꺾인 연결선[E] 18">
            <a:extLst>
              <a:ext uri="{FF2B5EF4-FFF2-40B4-BE49-F238E27FC236}">
                <a16:creationId xmlns:a16="http://schemas.microsoft.com/office/drawing/2014/main" id="{0083C01A-BA84-B5E1-5467-44473CB323E0}"/>
              </a:ext>
            </a:extLst>
          </p:cNvPr>
          <p:cNvCxnSpPr>
            <a:cxnSpLocks/>
            <a:stCxn id="25" idx="3"/>
            <a:endCxn id="18" idx="1"/>
          </p:cNvCxnSpPr>
          <p:nvPr/>
        </p:nvCxnSpPr>
        <p:spPr>
          <a:xfrm flipV="1">
            <a:off x="4198305" y="3619669"/>
            <a:ext cx="908715" cy="1798557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3C9EADE-7A26-15D9-F595-04B082CDDE11}"/>
              </a:ext>
            </a:extLst>
          </p:cNvPr>
          <p:cNvSpPr/>
          <p:nvPr/>
        </p:nvSpPr>
        <p:spPr>
          <a:xfrm>
            <a:off x="741915" y="5348976"/>
            <a:ext cx="3456390" cy="138500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F4675A-B5FF-3922-2260-4C6AB5EEFA18}"/>
              </a:ext>
            </a:extLst>
          </p:cNvPr>
          <p:cNvSpPr txBox="1"/>
          <p:nvPr/>
        </p:nvSpPr>
        <p:spPr>
          <a:xfrm>
            <a:off x="2452104" y="5192731"/>
            <a:ext cx="2018733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Method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맞는 전략클래스 주입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FC8D0AC-52C3-1E7A-FFC2-314F10CB771F}"/>
              </a:ext>
            </a:extLst>
          </p:cNvPr>
          <p:cNvSpPr/>
          <p:nvPr/>
        </p:nvSpPr>
        <p:spPr>
          <a:xfrm>
            <a:off x="769352" y="5603861"/>
            <a:ext cx="3456390" cy="138500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35" name="꺾인 연결선[E] 34">
            <a:extLst>
              <a:ext uri="{FF2B5EF4-FFF2-40B4-BE49-F238E27FC236}">
                <a16:creationId xmlns:a16="http://schemas.microsoft.com/office/drawing/2014/main" id="{EA6C9451-C273-2919-6F38-019E63B30E66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4225742" y="4505722"/>
            <a:ext cx="881434" cy="1167389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5C4DE43-E745-6858-933C-58207F1464AE}"/>
              </a:ext>
            </a:extLst>
          </p:cNvPr>
          <p:cNvSpPr txBox="1"/>
          <p:nvPr/>
        </p:nvSpPr>
        <p:spPr>
          <a:xfrm>
            <a:off x="2028138" y="5596212"/>
            <a:ext cx="2018733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전략 인터페이스 참조하여 구현체 실행</a:t>
            </a: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A07FF931-4242-9BFA-864B-07BF6D793EF2}"/>
              </a:ext>
            </a:extLst>
          </p:cNvPr>
          <p:cNvSpPr/>
          <p:nvPr/>
        </p:nvSpPr>
        <p:spPr>
          <a:xfrm>
            <a:off x="5278489" y="4455495"/>
            <a:ext cx="2730394" cy="138500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49" name="꺾인 연결선[E] 48">
            <a:extLst>
              <a:ext uri="{FF2B5EF4-FFF2-40B4-BE49-F238E27FC236}">
                <a16:creationId xmlns:a16="http://schemas.microsoft.com/office/drawing/2014/main" id="{612E2FFA-4E4D-EBF8-1592-602DE7E725E1}"/>
              </a:ext>
            </a:extLst>
          </p:cNvPr>
          <p:cNvCxnSpPr>
            <a:cxnSpLocks/>
            <a:stCxn id="47" idx="2"/>
            <a:endCxn id="52" idx="0"/>
          </p:cNvCxnSpPr>
          <p:nvPr/>
        </p:nvCxnSpPr>
        <p:spPr>
          <a:xfrm rot="5400000">
            <a:off x="5913550" y="5242555"/>
            <a:ext cx="1378696" cy="81576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6F61311-67F6-D4C9-AC72-F93AA2657C65}"/>
              </a:ext>
            </a:extLst>
          </p:cNvPr>
          <p:cNvSpPr/>
          <p:nvPr/>
        </p:nvSpPr>
        <p:spPr>
          <a:xfrm>
            <a:off x="5196913" y="5972691"/>
            <a:ext cx="2730394" cy="517447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E3BFE92-8315-F5CD-535D-80F7DC715C27}"/>
              </a:ext>
            </a:extLst>
          </p:cNvPr>
          <p:cNvSpPr txBox="1"/>
          <p:nvPr/>
        </p:nvSpPr>
        <p:spPr>
          <a:xfrm>
            <a:off x="6535491" y="5645947"/>
            <a:ext cx="2608509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전략클래스들이 사용할 공통기능은 상속받아 호출하고</a:t>
            </a:r>
            <a:endParaRPr lang="en-US" altLang="ko-KR" sz="900" dirty="0">
              <a:solidFill>
                <a:srgbClr val="C00000"/>
              </a:solidFill>
              <a:highlight>
                <a:srgbClr val="FFFF00"/>
              </a:highligh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핵심 비즈니스 로직인 </a:t>
            </a:r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Facade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클래스 호출</a:t>
            </a:r>
          </a:p>
        </p:txBody>
      </p:sp>
    </p:spTree>
    <p:extLst>
      <p:ext uri="{BB962C8B-B14F-4D97-AF65-F5344CB8AC3E}">
        <p14:creationId xmlns:p14="http://schemas.microsoft.com/office/powerpoint/2010/main" val="7372450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사용자 지정 634">
      <a:dk1>
        <a:sysClr val="windowText" lastClr="000000"/>
      </a:dk1>
      <a:lt1>
        <a:sysClr val="window" lastClr="FFFFFF"/>
      </a:lt1>
      <a:dk2>
        <a:srgbClr val="01243F"/>
      </a:dk2>
      <a:lt2>
        <a:srgbClr val="BDDCF5"/>
      </a:lt2>
      <a:accent1>
        <a:srgbClr val="2ABBDF"/>
      </a:accent1>
      <a:accent2>
        <a:srgbClr val="69D2DD"/>
      </a:accent2>
      <a:accent3>
        <a:srgbClr val="7E87D8"/>
      </a:accent3>
      <a:accent4>
        <a:srgbClr val="2D8ADF"/>
      </a:accent4>
      <a:accent5>
        <a:srgbClr val="075A95"/>
      </a:accent5>
      <a:accent6>
        <a:srgbClr val="21327B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C314E93-1EC6-4BA1-BB0C-EAB38A35A72A}">
  <we:reference id="WA200005566" version="3.0.0.3" store="Omex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5C2EEA358ADAA544B992406AA13527CE" ma:contentTypeVersion="10" ma:contentTypeDescription="새 문서를 만듭니다." ma:contentTypeScope="" ma:versionID="5a342a220113298b22f088e3bdc89e5a">
  <xsd:schema xmlns:xsd="http://www.w3.org/2001/XMLSchema" xmlns:xs="http://www.w3.org/2001/XMLSchema" xmlns:p="http://schemas.microsoft.com/office/2006/metadata/properties" xmlns:ns2="09dbc820-c6f3-4589-bdb7-fa66b1735cbe" xmlns:ns3="db2be376-2a49-4428-aaa8-8f239ff1f838" targetNamespace="http://schemas.microsoft.com/office/2006/metadata/properties" ma:root="true" ma:fieldsID="ae272bd7f82ad7b054c6bd3b2dcbaeef" ns2:_="" ns3:_="">
    <xsd:import namespace="09dbc820-c6f3-4589-bdb7-fa66b1735cbe"/>
    <xsd:import namespace="db2be376-2a49-4428-aaa8-8f239ff1f83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dbc820-c6f3-4589-bdb7-fa66b1735c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2be376-2a49-4428-aaa8-8f239ff1f83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78EE8F-61C3-4506-8C0A-F04D0F49729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025C54-93AA-48B3-9C69-FAE26C2C8952}">
  <ds:schemaRefs>
    <ds:schemaRef ds:uri="db2be376-2a49-4428-aaa8-8f239ff1f838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purl.org/dc/terms/"/>
    <ds:schemaRef ds:uri="09dbc820-c6f3-4589-bdb7-fa66b1735cbe"/>
    <ds:schemaRef ds:uri="http://schemas.microsoft.com/office/2006/metadata/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8BF5EFBA-4ED5-4C8C-8D7D-D1CC6B491C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dbc820-c6f3-4589-bdb7-fa66b1735cbe"/>
    <ds:schemaRef ds:uri="db2be376-2a49-4428-aaa8-8f239ff1f83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84231</TotalTime>
  <Words>1767</Words>
  <Application>Microsoft Office PowerPoint</Application>
  <PresentationFormat>화면 슬라이드 쇼(4:3)</PresentationFormat>
  <Paragraphs>412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8" baseType="lpstr">
      <vt:lpstr>NanumSquare Bold</vt:lpstr>
      <vt:lpstr>NanumGothic</vt:lpstr>
      <vt:lpstr>Arial</vt:lpstr>
      <vt:lpstr>NANUMGOTHIC EXTRABOLD</vt:lpstr>
      <vt:lpstr>NanumSquare</vt:lpstr>
      <vt:lpstr>NanumSquareOTF</vt:lpstr>
      <vt:lpstr>맑은 고딕</vt:lpstr>
      <vt:lpstr>Wingdings</vt:lpstr>
      <vt:lpstr>나눔스퀘어 Bold</vt:lpstr>
      <vt:lpstr>나눔스퀘어 Bold</vt:lpstr>
      <vt:lpstr>나눔스퀘어 ExtraBold</vt:lpstr>
      <vt:lpstr>나눔바른고딕</vt:lpstr>
      <vt:lpstr>NanumSquareOTF Bold</vt:lpstr>
      <vt:lpstr>1_Office 테마</vt:lpstr>
      <vt:lpstr>PowerPoint 프레젠테이션</vt:lpstr>
      <vt:lpstr>bctrans-api 리팩토링 </vt:lpstr>
      <vt:lpstr>bctrans-api 분석</vt:lpstr>
      <vt:lpstr>PowerPoint 프레젠테이션</vt:lpstr>
      <vt:lpstr>bctrans-api 리팩토링 </vt:lpstr>
      <vt:lpstr>bctrans-api 리팩토링 </vt:lpstr>
      <vt:lpstr>bctrans-api 개선 사항 </vt:lpstr>
      <vt:lpstr>bctrans-api 개선 사항 </vt:lpstr>
      <vt:lpstr>bctrans-api 개선 사항 </vt:lpstr>
      <vt:lpstr>bctrans-api 개선 사항 </vt:lpstr>
      <vt:lpstr>bctrans-api 개선 사항 </vt:lpstr>
      <vt:lpstr>bctrans-api 개선 사항 </vt:lpstr>
      <vt:lpstr>bctrans-api 개선 사항 </vt:lpstr>
      <vt:lpstr>bctrans-api 개선 사항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</dc:creator>
  <cp:lastModifiedBy>이동근 대리</cp:lastModifiedBy>
  <cp:revision>987</cp:revision>
  <cp:lastPrinted>2020-09-24T00:59:41Z</cp:lastPrinted>
  <dcterms:created xsi:type="dcterms:W3CDTF">2019-12-18T11:01:44Z</dcterms:created>
  <dcterms:modified xsi:type="dcterms:W3CDTF">2025-06-10T08:23:16Z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0x0101005C2EEA358ADAA544B992406AA13527CE</vt:lpwstr>
  </property>
</Properties>
</file>

<file path=docProps/thumbnail.jpeg>
</file>